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Canva Sans Bold" panose="020B0604020202020204" charset="0"/>
      <p:regular r:id="rId31"/>
    </p:embeddedFont>
    <p:embeddedFont>
      <p:font typeface="Cormorant Garamond Bold" panose="020B0604020202020204" charset="0"/>
      <p:regular r:id="rId32"/>
    </p:embeddedFont>
    <p:embeddedFont>
      <p:font typeface="Cormorant Garamond Bold Italics" panose="020B0604020202020204" charset="0"/>
      <p:regular r:id="rId33"/>
    </p:embeddedFont>
    <p:embeddedFont>
      <p:font typeface="Glacial Indifference" panose="020B0604020202020204" charset="0"/>
      <p:regular r:id="rId34"/>
    </p:embeddedFont>
    <p:embeddedFont>
      <p:font typeface="Glacial Indifference Bold" panose="020B0604020202020204" charset="0"/>
      <p:regular r:id="rId35"/>
    </p:embeddedFont>
    <p:embeddedFont>
      <p:font typeface="Glacial Indifference Bold Italics" panose="020B0604020202020204" charset="0"/>
      <p:regular r:id="rId36"/>
    </p:embeddedFont>
    <p:embeddedFont>
      <p:font typeface="Glacial Indifference Italics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8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microsoft.com/office/2007/relationships/media" Target="../media/media2.mp4"/><Relationship Id="rId7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6.svg"/><Relationship Id="rId7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809790" y="5826116"/>
            <a:ext cx="4478210" cy="4478210"/>
          </a:xfrm>
          <a:custGeom>
            <a:avLst/>
            <a:gdLst/>
            <a:ahLst/>
            <a:cxnLst/>
            <a:rect l="l" t="t" r="r" b="b"/>
            <a:pathLst>
              <a:path w="4478210" h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H="1">
            <a:off x="1809644" y="1340108"/>
            <a:ext cx="0" cy="7645227"/>
          </a:xfrm>
          <a:prstGeom prst="line">
            <a:avLst/>
          </a:prstGeom>
          <a:ln w="57150" cap="flat">
            <a:solidFill>
              <a:srgbClr val="2D38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2076547" y="1340108"/>
            <a:ext cx="1759336" cy="1655845"/>
          </a:xfrm>
          <a:custGeom>
            <a:avLst/>
            <a:gdLst/>
            <a:ahLst/>
            <a:cxnLst/>
            <a:rect l="l" t="t" r="r" b="b"/>
            <a:pathLst>
              <a:path w="1759336" h="1655845">
                <a:moveTo>
                  <a:pt x="0" y="0"/>
                </a:moveTo>
                <a:lnTo>
                  <a:pt x="1759336" y="0"/>
                </a:lnTo>
                <a:lnTo>
                  <a:pt x="1759336" y="1655846"/>
                </a:lnTo>
                <a:lnTo>
                  <a:pt x="0" y="1655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74210" y="1608764"/>
            <a:ext cx="4810068" cy="105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3"/>
              </a:lnSpc>
            </a:pPr>
            <a:r>
              <a:rPr lang="en-US" sz="3023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IIT(ISM), DHANBAD</a:t>
            </a:r>
          </a:p>
          <a:p>
            <a:pPr marL="0" lvl="0" indent="0" algn="l">
              <a:lnSpc>
                <a:spcPts val="4233"/>
              </a:lnSpc>
              <a:spcBef>
                <a:spcPct val="0"/>
              </a:spcBef>
            </a:pPr>
            <a:r>
              <a:rPr lang="en-US" sz="3023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Dept. of Applied Geophysics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71594" y="6077826"/>
            <a:ext cx="5734393" cy="318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42"/>
              </a:lnSpc>
              <a:spcBef>
                <a:spcPct val="0"/>
              </a:spcBef>
            </a:pPr>
            <a:r>
              <a:rPr lang="en-US" sz="2887" b="1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Group 02 members: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u="none" strike="noStrik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ASWINI S (24MT0094)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u="none" strike="noStrik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GLORY KIKON (23MC0040)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u="none" strike="noStrik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MANJUNATH (21JE0540)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u="none" strike="noStrik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NAVANEETH BABU M (22MC0058)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u="none" strike="noStrike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PRADYUT LAHA (23MC0056)</a:t>
            </a:r>
          </a:p>
          <a:p>
            <a:pPr marL="0" lvl="0" indent="0" algn="l">
              <a:lnSpc>
                <a:spcPts val="2354"/>
              </a:lnSpc>
              <a:spcBef>
                <a:spcPct val="0"/>
              </a:spcBef>
            </a:pPr>
            <a:endParaRPr lang="en-US" sz="2700" u="none" strike="noStrike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489500" y="7385398"/>
            <a:ext cx="4720471" cy="1599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4"/>
              </a:lnSpc>
              <a:spcBef>
                <a:spcPct val="0"/>
              </a:spcBef>
            </a:pPr>
            <a:r>
              <a:rPr lang="en-US" sz="3210" b="1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Course Coordinator:</a:t>
            </a:r>
          </a:p>
          <a:p>
            <a:pPr algn="l">
              <a:lnSpc>
                <a:spcPts val="4494"/>
              </a:lnSpc>
              <a:spcBef>
                <a:spcPct val="0"/>
              </a:spcBef>
            </a:pPr>
            <a:r>
              <a:rPr lang="en-US" sz="321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Prof. Partha Pratim Mandal</a:t>
            </a:r>
          </a:p>
          <a:p>
            <a:pPr algn="l">
              <a:lnSpc>
                <a:spcPts val="3934"/>
              </a:lnSpc>
              <a:spcBef>
                <a:spcPct val="0"/>
              </a:spcBef>
            </a:pPr>
            <a:r>
              <a:rPr lang="en-US" sz="281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GPD509 / NGPD502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05440" y="3452322"/>
            <a:ext cx="12735031" cy="2132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04"/>
              </a:lnSpc>
            </a:pPr>
            <a:r>
              <a:rPr lang="en-US" sz="8204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ML Based Facies Prediction from Wireline Logs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21BE2C-761C-B69D-67C5-B991E64633AA}"/>
              </a:ext>
            </a:extLst>
          </p:cNvPr>
          <p:cNvSpPr txBox="1"/>
          <p:nvPr/>
        </p:nvSpPr>
        <p:spPr>
          <a:xfrm>
            <a:off x="8153400" y="654029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D3880"/>
                </a:solidFill>
              </a:rPr>
              <a:t>18 April 2025</a:t>
            </a:r>
            <a:endParaRPr lang="en-IN" sz="2400" b="1" dirty="0">
              <a:solidFill>
                <a:srgbClr val="2D388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0" y="0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40469" y="-123825"/>
            <a:ext cx="940706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Data preparation and splitting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99185" y="2333165"/>
            <a:ext cx="2578555" cy="1644542"/>
            <a:chOff x="0" y="0"/>
            <a:chExt cx="679126" cy="4331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9126" cy="433130"/>
            </a:xfrm>
            <a:custGeom>
              <a:avLst/>
              <a:gdLst/>
              <a:ahLst/>
              <a:cxnLst/>
              <a:rect l="l" t="t" r="r" b="b"/>
              <a:pathLst>
                <a:path w="679126" h="433130">
                  <a:moveTo>
                    <a:pt x="153124" y="0"/>
                  </a:moveTo>
                  <a:lnTo>
                    <a:pt x="526002" y="0"/>
                  </a:lnTo>
                  <a:cubicBezTo>
                    <a:pt x="610570" y="0"/>
                    <a:pt x="679126" y="68556"/>
                    <a:pt x="679126" y="153124"/>
                  </a:cubicBezTo>
                  <a:lnTo>
                    <a:pt x="679126" y="280007"/>
                  </a:lnTo>
                  <a:cubicBezTo>
                    <a:pt x="679126" y="320618"/>
                    <a:pt x="662993" y="359565"/>
                    <a:pt x="634277" y="388281"/>
                  </a:cubicBezTo>
                  <a:cubicBezTo>
                    <a:pt x="605560" y="416998"/>
                    <a:pt x="566613" y="433130"/>
                    <a:pt x="526002" y="433130"/>
                  </a:cubicBezTo>
                  <a:lnTo>
                    <a:pt x="153124" y="433130"/>
                  </a:lnTo>
                  <a:cubicBezTo>
                    <a:pt x="112513" y="433130"/>
                    <a:pt x="73565" y="416998"/>
                    <a:pt x="44849" y="388281"/>
                  </a:cubicBezTo>
                  <a:cubicBezTo>
                    <a:pt x="16133" y="359565"/>
                    <a:pt x="0" y="320618"/>
                    <a:pt x="0" y="280007"/>
                  </a:cubicBezTo>
                  <a:lnTo>
                    <a:pt x="0" y="153124"/>
                  </a:lnTo>
                  <a:cubicBezTo>
                    <a:pt x="0" y="112513"/>
                    <a:pt x="16133" y="73565"/>
                    <a:pt x="44849" y="44849"/>
                  </a:cubicBezTo>
                  <a:cubicBezTo>
                    <a:pt x="73565" y="16133"/>
                    <a:pt x="112513" y="0"/>
                    <a:pt x="153124" y="0"/>
                  </a:cubicBezTo>
                  <a:close/>
                </a:path>
              </a:pathLst>
            </a:custGeom>
            <a:solidFill>
              <a:srgbClr val="00069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679126" cy="490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Input Data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6 wells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29550" y="3204496"/>
            <a:ext cx="3203688" cy="1644542"/>
            <a:chOff x="0" y="0"/>
            <a:chExt cx="843770" cy="4331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3770" cy="433130"/>
            </a:xfrm>
            <a:custGeom>
              <a:avLst/>
              <a:gdLst/>
              <a:ahLst/>
              <a:cxnLst/>
              <a:rect l="l" t="t" r="r" b="b"/>
              <a:pathLst>
                <a:path w="843770" h="433130">
                  <a:moveTo>
                    <a:pt x="123245" y="0"/>
                  </a:moveTo>
                  <a:lnTo>
                    <a:pt x="720525" y="0"/>
                  </a:lnTo>
                  <a:cubicBezTo>
                    <a:pt x="753211" y="0"/>
                    <a:pt x="784559" y="12985"/>
                    <a:pt x="807672" y="36098"/>
                  </a:cubicBezTo>
                  <a:cubicBezTo>
                    <a:pt x="830785" y="59210"/>
                    <a:pt x="843770" y="90558"/>
                    <a:pt x="843770" y="123245"/>
                  </a:cubicBezTo>
                  <a:lnTo>
                    <a:pt x="843770" y="309886"/>
                  </a:lnTo>
                  <a:cubicBezTo>
                    <a:pt x="843770" y="342572"/>
                    <a:pt x="830785" y="373920"/>
                    <a:pt x="807672" y="397033"/>
                  </a:cubicBezTo>
                  <a:cubicBezTo>
                    <a:pt x="784559" y="420146"/>
                    <a:pt x="753211" y="433130"/>
                    <a:pt x="720525" y="433130"/>
                  </a:cubicBezTo>
                  <a:lnTo>
                    <a:pt x="123245" y="433130"/>
                  </a:lnTo>
                  <a:cubicBezTo>
                    <a:pt x="90558" y="433130"/>
                    <a:pt x="59210" y="420146"/>
                    <a:pt x="36098" y="397033"/>
                  </a:cubicBezTo>
                  <a:cubicBezTo>
                    <a:pt x="12985" y="373920"/>
                    <a:pt x="0" y="342572"/>
                    <a:pt x="0" y="309886"/>
                  </a:cubicBezTo>
                  <a:lnTo>
                    <a:pt x="0" y="123245"/>
                  </a:lnTo>
                  <a:cubicBezTo>
                    <a:pt x="0" y="90558"/>
                    <a:pt x="12985" y="59210"/>
                    <a:pt x="36098" y="36098"/>
                  </a:cubicBezTo>
                  <a:cubicBezTo>
                    <a:pt x="59210" y="12985"/>
                    <a:pt x="90558" y="0"/>
                    <a:pt x="123245" y="0"/>
                  </a:cubicBezTo>
                  <a:close/>
                </a:path>
              </a:pathLst>
            </a:custGeom>
            <a:solidFill>
              <a:srgbClr val="00069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43770" cy="499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Model Training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Different Model Combination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562566" y="1433258"/>
            <a:ext cx="2479495" cy="1644542"/>
            <a:chOff x="0" y="0"/>
            <a:chExt cx="653036" cy="4331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53036" cy="433130"/>
            </a:xfrm>
            <a:custGeom>
              <a:avLst/>
              <a:gdLst/>
              <a:ahLst/>
              <a:cxnLst/>
              <a:rect l="l" t="t" r="r" b="b"/>
              <a:pathLst>
                <a:path w="653036" h="433130">
                  <a:moveTo>
                    <a:pt x="159241" y="0"/>
                  </a:moveTo>
                  <a:lnTo>
                    <a:pt x="493795" y="0"/>
                  </a:lnTo>
                  <a:cubicBezTo>
                    <a:pt x="536028" y="0"/>
                    <a:pt x="576532" y="16777"/>
                    <a:pt x="606395" y="46641"/>
                  </a:cubicBezTo>
                  <a:cubicBezTo>
                    <a:pt x="636259" y="76504"/>
                    <a:pt x="653036" y="117008"/>
                    <a:pt x="653036" y="159241"/>
                  </a:cubicBezTo>
                  <a:lnTo>
                    <a:pt x="653036" y="273889"/>
                  </a:lnTo>
                  <a:cubicBezTo>
                    <a:pt x="653036" y="361836"/>
                    <a:pt x="581741" y="433130"/>
                    <a:pt x="493795" y="433130"/>
                  </a:cubicBezTo>
                  <a:lnTo>
                    <a:pt x="159241" y="433130"/>
                  </a:lnTo>
                  <a:cubicBezTo>
                    <a:pt x="117008" y="433130"/>
                    <a:pt x="76504" y="416353"/>
                    <a:pt x="46641" y="386490"/>
                  </a:cubicBezTo>
                  <a:cubicBezTo>
                    <a:pt x="16777" y="356626"/>
                    <a:pt x="0" y="316123"/>
                    <a:pt x="0" y="273889"/>
                  </a:cubicBezTo>
                  <a:lnTo>
                    <a:pt x="0" y="159241"/>
                  </a:lnTo>
                  <a:cubicBezTo>
                    <a:pt x="0" y="117008"/>
                    <a:pt x="16777" y="76504"/>
                    <a:pt x="46641" y="46641"/>
                  </a:cubicBezTo>
                  <a:cubicBezTo>
                    <a:pt x="76504" y="16777"/>
                    <a:pt x="117008" y="0"/>
                    <a:pt x="159241" y="0"/>
                  </a:cubicBezTo>
                  <a:close/>
                </a:path>
              </a:pathLst>
            </a:custGeom>
            <a:solidFill>
              <a:srgbClr val="00069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653036" cy="490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High PE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PE&gt;5.5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059529" y="952500"/>
            <a:ext cx="3203669" cy="1804652"/>
            <a:chOff x="0" y="-66675"/>
            <a:chExt cx="817943" cy="33239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7943" cy="209795"/>
            </a:xfrm>
            <a:custGeom>
              <a:avLst/>
              <a:gdLst/>
              <a:ahLst/>
              <a:cxnLst/>
              <a:rect l="l" t="t" r="r" b="b"/>
              <a:pathLst>
                <a:path w="817943" h="209795">
                  <a:moveTo>
                    <a:pt x="0" y="0"/>
                  </a:moveTo>
                  <a:lnTo>
                    <a:pt x="817943" y="0"/>
                  </a:lnTo>
                  <a:lnTo>
                    <a:pt x="817943" y="209795"/>
                  </a:lnTo>
                  <a:lnTo>
                    <a:pt x="0" y="209795"/>
                  </a:lnTo>
                  <a:close/>
                </a:path>
              </a:pathLst>
            </a:custGeom>
            <a:solidFill>
              <a:srgbClr val="CBCBE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817943" cy="332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00069A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Total Training Data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12155" y="1604926"/>
            <a:ext cx="2718644" cy="958215"/>
            <a:chOff x="0" y="0"/>
            <a:chExt cx="716021" cy="25236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16021" cy="252369"/>
            </a:xfrm>
            <a:custGeom>
              <a:avLst/>
              <a:gdLst/>
              <a:ahLst/>
              <a:cxnLst/>
              <a:rect l="l" t="t" r="r" b="b"/>
              <a:pathLst>
                <a:path w="716021" h="252369">
                  <a:moveTo>
                    <a:pt x="0" y="0"/>
                  </a:moveTo>
                  <a:lnTo>
                    <a:pt x="716021" y="0"/>
                  </a:lnTo>
                  <a:lnTo>
                    <a:pt x="716021" y="252369"/>
                  </a:lnTo>
                  <a:lnTo>
                    <a:pt x="0" y="252369"/>
                  </a:lnTo>
                  <a:close/>
                </a:path>
              </a:pathLst>
            </a:custGeom>
            <a:solidFill>
              <a:srgbClr val="8382D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716021" cy="299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Training Set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80%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812155" y="2757152"/>
            <a:ext cx="2718644" cy="958215"/>
            <a:chOff x="0" y="0"/>
            <a:chExt cx="716021" cy="25236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16021" cy="252369"/>
            </a:xfrm>
            <a:custGeom>
              <a:avLst/>
              <a:gdLst/>
              <a:ahLst/>
              <a:cxnLst/>
              <a:rect l="l" t="t" r="r" b="b"/>
              <a:pathLst>
                <a:path w="716021" h="252369">
                  <a:moveTo>
                    <a:pt x="0" y="0"/>
                  </a:moveTo>
                  <a:lnTo>
                    <a:pt x="716021" y="0"/>
                  </a:lnTo>
                  <a:lnTo>
                    <a:pt x="716021" y="252369"/>
                  </a:lnTo>
                  <a:lnTo>
                    <a:pt x="0" y="252369"/>
                  </a:lnTo>
                  <a:close/>
                </a:path>
              </a:pathLst>
            </a:custGeom>
            <a:solidFill>
              <a:srgbClr val="8382D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716021" cy="299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Validation Set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10%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812155" y="3909379"/>
            <a:ext cx="2718644" cy="958215"/>
            <a:chOff x="0" y="0"/>
            <a:chExt cx="716021" cy="25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16021" cy="252369"/>
            </a:xfrm>
            <a:custGeom>
              <a:avLst/>
              <a:gdLst/>
              <a:ahLst/>
              <a:cxnLst/>
              <a:rect l="l" t="t" r="r" b="b"/>
              <a:pathLst>
                <a:path w="716021" h="252369">
                  <a:moveTo>
                    <a:pt x="0" y="0"/>
                  </a:moveTo>
                  <a:lnTo>
                    <a:pt x="716021" y="0"/>
                  </a:lnTo>
                  <a:lnTo>
                    <a:pt x="716021" y="252369"/>
                  </a:lnTo>
                  <a:lnTo>
                    <a:pt x="0" y="252369"/>
                  </a:lnTo>
                  <a:close/>
                </a:path>
              </a:pathLst>
            </a:custGeom>
            <a:solidFill>
              <a:srgbClr val="8382D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716021" cy="299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Testing Set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10%</a:t>
              </a:r>
            </a:p>
          </p:txBody>
        </p:sp>
      </p:grpSp>
      <p:sp>
        <p:nvSpPr>
          <p:cNvPr id="26" name="AutoShape 26"/>
          <p:cNvSpPr/>
          <p:nvPr/>
        </p:nvSpPr>
        <p:spPr>
          <a:xfrm>
            <a:off x="3286341" y="3175921"/>
            <a:ext cx="389394" cy="19313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7" name="Group 27"/>
          <p:cNvGrpSpPr/>
          <p:nvPr/>
        </p:nvGrpSpPr>
        <p:grpSpPr>
          <a:xfrm>
            <a:off x="3562566" y="3194971"/>
            <a:ext cx="2479495" cy="1644542"/>
            <a:chOff x="0" y="0"/>
            <a:chExt cx="653036" cy="43313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53036" cy="433130"/>
            </a:xfrm>
            <a:custGeom>
              <a:avLst/>
              <a:gdLst/>
              <a:ahLst/>
              <a:cxnLst/>
              <a:rect l="l" t="t" r="r" b="b"/>
              <a:pathLst>
                <a:path w="653036" h="433130">
                  <a:moveTo>
                    <a:pt x="159241" y="0"/>
                  </a:moveTo>
                  <a:lnTo>
                    <a:pt x="493795" y="0"/>
                  </a:lnTo>
                  <a:cubicBezTo>
                    <a:pt x="536028" y="0"/>
                    <a:pt x="576532" y="16777"/>
                    <a:pt x="606395" y="46641"/>
                  </a:cubicBezTo>
                  <a:cubicBezTo>
                    <a:pt x="636259" y="76504"/>
                    <a:pt x="653036" y="117008"/>
                    <a:pt x="653036" y="159241"/>
                  </a:cubicBezTo>
                  <a:lnTo>
                    <a:pt x="653036" y="273889"/>
                  </a:lnTo>
                  <a:cubicBezTo>
                    <a:pt x="653036" y="361836"/>
                    <a:pt x="581741" y="433130"/>
                    <a:pt x="493795" y="433130"/>
                  </a:cubicBezTo>
                  <a:lnTo>
                    <a:pt x="159241" y="433130"/>
                  </a:lnTo>
                  <a:cubicBezTo>
                    <a:pt x="117008" y="433130"/>
                    <a:pt x="76504" y="416353"/>
                    <a:pt x="46641" y="386490"/>
                  </a:cubicBezTo>
                  <a:cubicBezTo>
                    <a:pt x="16777" y="356626"/>
                    <a:pt x="0" y="316123"/>
                    <a:pt x="0" y="273889"/>
                  </a:cubicBezTo>
                  <a:lnTo>
                    <a:pt x="0" y="159241"/>
                  </a:lnTo>
                  <a:cubicBezTo>
                    <a:pt x="0" y="117008"/>
                    <a:pt x="16777" y="76504"/>
                    <a:pt x="46641" y="46641"/>
                  </a:cubicBezTo>
                  <a:cubicBezTo>
                    <a:pt x="76504" y="16777"/>
                    <a:pt x="117008" y="0"/>
                    <a:pt x="159241" y="0"/>
                  </a:cubicBezTo>
                  <a:close/>
                </a:path>
              </a:pathLst>
            </a:custGeom>
            <a:solidFill>
              <a:srgbClr val="00069A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653036" cy="490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Remaining Data</a:t>
              </a:r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3286341" y="2927259"/>
            <a:ext cx="410437" cy="20769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AutoShape 31"/>
          <p:cNvSpPr/>
          <p:nvPr/>
        </p:nvSpPr>
        <p:spPr>
          <a:xfrm>
            <a:off x="6050526" y="3994773"/>
            <a:ext cx="761629" cy="39371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 flipV="1">
            <a:off x="6050641" y="3236260"/>
            <a:ext cx="761514" cy="7244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 flipV="1">
            <a:off x="6056241" y="2084033"/>
            <a:ext cx="755914" cy="18265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 flipV="1">
            <a:off x="6050663" y="2084033"/>
            <a:ext cx="761492" cy="15449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9540264" y="2074508"/>
            <a:ext cx="150974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12612344" y="2520417"/>
            <a:ext cx="0" cy="6840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 flipH="1">
            <a:off x="10756455" y="4849038"/>
            <a:ext cx="1874939" cy="9360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2631394" y="4839513"/>
            <a:ext cx="2790203" cy="9455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9" name="Group 39"/>
          <p:cNvGrpSpPr/>
          <p:nvPr/>
        </p:nvGrpSpPr>
        <p:grpSpPr>
          <a:xfrm>
            <a:off x="8995816" y="5785081"/>
            <a:ext cx="3521278" cy="796567"/>
            <a:chOff x="0" y="0"/>
            <a:chExt cx="927415" cy="20979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27415" cy="209795"/>
            </a:xfrm>
            <a:custGeom>
              <a:avLst/>
              <a:gdLst/>
              <a:ahLst/>
              <a:cxnLst/>
              <a:rect l="l" t="t" r="r" b="b"/>
              <a:pathLst>
                <a:path w="927415" h="209795">
                  <a:moveTo>
                    <a:pt x="0" y="0"/>
                  </a:moveTo>
                  <a:lnTo>
                    <a:pt x="927415" y="0"/>
                  </a:lnTo>
                  <a:lnTo>
                    <a:pt x="927415" y="209795"/>
                  </a:lnTo>
                  <a:lnTo>
                    <a:pt x="0" y="209795"/>
                  </a:lnTo>
                  <a:close/>
                </a:path>
              </a:pathLst>
            </a:custGeom>
            <a:solidFill>
              <a:srgbClr val="8382D1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6978"/>
              <a:ext cx="927415" cy="202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0.8 &lt; Training Score &lt; 0.9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707594" y="5785081"/>
            <a:ext cx="5428006" cy="796567"/>
            <a:chOff x="0" y="0"/>
            <a:chExt cx="1429598" cy="20979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429598" cy="209795"/>
            </a:xfrm>
            <a:custGeom>
              <a:avLst/>
              <a:gdLst/>
              <a:ahLst/>
              <a:cxnLst/>
              <a:rect l="l" t="t" r="r" b="b"/>
              <a:pathLst>
                <a:path w="1429598" h="209795">
                  <a:moveTo>
                    <a:pt x="0" y="0"/>
                  </a:moveTo>
                  <a:lnTo>
                    <a:pt x="1429598" y="0"/>
                  </a:lnTo>
                  <a:lnTo>
                    <a:pt x="1429598" y="209795"/>
                  </a:lnTo>
                  <a:lnTo>
                    <a:pt x="0" y="209795"/>
                  </a:lnTo>
                  <a:close/>
                </a:path>
              </a:pathLst>
            </a:custGeom>
            <a:solidFill>
              <a:srgbClr val="8382D1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1429598" cy="257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min(Training Score - Validation Score)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>
            <a:off x="10766730" y="6570641"/>
            <a:ext cx="1845614" cy="11338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 flipH="1">
            <a:off x="12612344" y="6593014"/>
            <a:ext cx="2793965" cy="11114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7" name="Group 47"/>
          <p:cNvGrpSpPr/>
          <p:nvPr/>
        </p:nvGrpSpPr>
        <p:grpSpPr>
          <a:xfrm>
            <a:off x="10310231" y="7704482"/>
            <a:ext cx="4604226" cy="1149858"/>
            <a:chOff x="0" y="0"/>
            <a:chExt cx="1212636" cy="30284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212636" cy="302843"/>
            </a:xfrm>
            <a:custGeom>
              <a:avLst/>
              <a:gdLst/>
              <a:ahLst/>
              <a:cxnLst/>
              <a:rect l="l" t="t" r="r" b="b"/>
              <a:pathLst>
                <a:path w="1212636" h="302843">
                  <a:moveTo>
                    <a:pt x="0" y="0"/>
                  </a:moveTo>
                  <a:lnTo>
                    <a:pt x="1212636" y="0"/>
                  </a:lnTo>
                  <a:lnTo>
                    <a:pt x="1212636" y="302843"/>
                  </a:lnTo>
                  <a:lnTo>
                    <a:pt x="0" y="302843"/>
                  </a:lnTo>
                  <a:close/>
                </a:path>
              </a:pathLst>
            </a:custGeom>
            <a:solidFill>
              <a:srgbClr val="CBCBEB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66675"/>
              <a:ext cx="1212636" cy="369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00069A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Hyper Parameter Tuning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00069A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Best ML Model Selection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9E6A8AD1-60F8-DCBA-3800-77A5BE25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000"/>
          <a:stretch/>
        </p:blipFill>
        <p:spPr>
          <a:xfrm>
            <a:off x="734364" y="4914900"/>
            <a:ext cx="8185252" cy="255683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0807CD4-3201-CFC6-95E9-235654DBF7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754"/>
          <a:stretch/>
        </p:blipFill>
        <p:spPr>
          <a:xfrm>
            <a:off x="699185" y="7429500"/>
            <a:ext cx="8174370" cy="2540919"/>
          </a:xfrm>
          <a:prstGeom prst="rect">
            <a:avLst/>
          </a:prstGeom>
        </p:spPr>
      </p:pic>
      <p:sp>
        <p:nvSpPr>
          <p:cNvPr id="53" name="TextBox 6">
            <a:extLst>
              <a:ext uri="{FF2B5EF4-FFF2-40B4-BE49-F238E27FC236}">
                <a16:creationId xmlns:a16="http://schemas.microsoft.com/office/drawing/2014/main" id="{3C97DD0C-1C99-52D3-E01B-58B93B701522}"/>
              </a:ext>
            </a:extLst>
          </p:cNvPr>
          <p:cNvSpPr txBox="1"/>
          <p:nvPr/>
        </p:nvSpPr>
        <p:spPr>
          <a:xfrm>
            <a:off x="2615404" y="9944100"/>
            <a:ext cx="442317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i="1" dirty="0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Fig:  </a:t>
            </a:r>
            <a:r>
              <a:rPr lang="en-US" i="1" dirty="0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Histogram after data transform</a:t>
            </a:r>
            <a:endParaRPr lang="en-US" sz="1800" i="1" dirty="0">
              <a:solidFill>
                <a:srgbClr val="000000"/>
              </a:solidFill>
              <a:latin typeface="Glacial Indifference Italics"/>
              <a:ea typeface="Glacial Indifference Italics"/>
              <a:cs typeface="Glacial Indifference Italics"/>
              <a:sym typeface="Glacial Indifference Itali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0" y="0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0983" y="2285035"/>
            <a:ext cx="5803865" cy="4328120"/>
          </a:xfrm>
          <a:custGeom>
            <a:avLst/>
            <a:gdLst/>
            <a:ahLst/>
            <a:cxnLst/>
            <a:rect l="l" t="t" r="r" b="b"/>
            <a:pathLst>
              <a:path w="5803865" h="4328120">
                <a:moveTo>
                  <a:pt x="0" y="0"/>
                </a:moveTo>
                <a:lnTo>
                  <a:pt x="5803865" y="0"/>
                </a:lnTo>
                <a:lnTo>
                  <a:pt x="5803865" y="4328119"/>
                </a:lnTo>
                <a:lnTo>
                  <a:pt x="0" y="4328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96252" y="-123825"/>
            <a:ext cx="5895496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Regression models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73866" y="1657160"/>
            <a:ext cx="4185800" cy="88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RandomForest Regression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699" b="1">
              <a:solidFill>
                <a:srgbClr val="2D388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15006" y="6975104"/>
            <a:ext cx="5151120" cy="16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Random Forest Regressor Performance: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R2 Score: 0.78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MSE: 0.16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11</a:t>
            </a:r>
          </a:p>
        </p:txBody>
      </p:sp>
      <p:sp>
        <p:nvSpPr>
          <p:cNvPr id="8" name="Freeform 8"/>
          <p:cNvSpPr/>
          <p:nvPr/>
        </p:nvSpPr>
        <p:spPr>
          <a:xfrm>
            <a:off x="6334266" y="2285245"/>
            <a:ext cx="5803582" cy="4327909"/>
          </a:xfrm>
          <a:custGeom>
            <a:avLst/>
            <a:gdLst/>
            <a:ahLst/>
            <a:cxnLst/>
            <a:rect l="l" t="t" r="r" b="b"/>
            <a:pathLst>
              <a:path w="5803582" h="4327909">
                <a:moveTo>
                  <a:pt x="0" y="0"/>
                </a:moveTo>
                <a:lnTo>
                  <a:pt x="5803583" y="0"/>
                </a:lnTo>
                <a:lnTo>
                  <a:pt x="5803583" y="4327909"/>
                </a:lnTo>
                <a:lnTo>
                  <a:pt x="0" y="4327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19179" y="1657160"/>
            <a:ext cx="3450311" cy="88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XGBoost Regression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699" b="1">
              <a:solidFill>
                <a:srgbClr val="2D388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2257387" y="2285245"/>
            <a:ext cx="5803582" cy="4327909"/>
          </a:xfrm>
          <a:custGeom>
            <a:avLst/>
            <a:gdLst/>
            <a:ahLst/>
            <a:cxnLst/>
            <a:rect l="l" t="t" r="r" b="b"/>
            <a:pathLst>
              <a:path w="5803582" h="4327909">
                <a:moveTo>
                  <a:pt x="0" y="0"/>
                </a:moveTo>
                <a:lnTo>
                  <a:pt x="5803582" y="0"/>
                </a:lnTo>
                <a:lnTo>
                  <a:pt x="5803582" y="4327909"/>
                </a:lnTo>
                <a:lnTo>
                  <a:pt x="0" y="43279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071299" y="1657160"/>
            <a:ext cx="4989671" cy="88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Gradient Boosting Regressor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699" b="1">
              <a:solidFill>
                <a:srgbClr val="2D388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284184" y="7022729"/>
            <a:ext cx="4320302" cy="16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XGBoost Regressor Performance: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R2 Score: 0.79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MSE: 0.14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01825" y="6975104"/>
            <a:ext cx="5576650" cy="16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Gradient Boosting Regressor Performance: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R2 Score: 0.71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MSE: 0.20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0" y="0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549616" y="2200917"/>
          <a:ext cx="13188768" cy="5885168"/>
        </p:xfrm>
        <a:graphic>
          <a:graphicData uri="http://schemas.openxmlformats.org/drawingml/2006/table">
            <a:tbl>
              <a:tblPr/>
              <a:tblGrid>
                <a:gridCol w="5129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5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71292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R²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Mean Squared Error (MSE)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1292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Gradient Boosting Regressor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0.71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0.20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1292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Random Forest Regressor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0.78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1292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XGBoost Regressor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0.79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0.14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6713983" y="-82550"/>
            <a:ext cx="4860034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Model accuracy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525" y="0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3432680" y="2307225"/>
          <a:ext cx="11422639" cy="6903450"/>
        </p:xfrm>
        <a:graphic>
          <a:graphicData uri="http://schemas.openxmlformats.org/drawingml/2006/table">
            <a:tbl>
              <a:tblPr/>
              <a:tblGrid>
                <a:gridCol w="3394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1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1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2589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R²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RMSE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MAE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0961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Random Forest Regressor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0.40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0.30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0961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Gradient Boosting Regressor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0.65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0.42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0.31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563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XGBoost Regressor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0.66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0.42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0.31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5557884" y="-82550"/>
            <a:ext cx="7172231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Blind test performance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49970" y="1593665"/>
            <a:ext cx="5188061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Blind well - LUKE G 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788291"/>
            <a:ext cx="18288000" cy="4853733"/>
          </a:xfrm>
          <a:custGeom>
            <a:avLst/>
            <a:gdLst/>
            <a:ahLst/>
            <a:cxnLst/>
            <a:rect l="l" t="t" r="r" b="b"/>
            <a:pathLst>
              <a:path w="18288000" h="4853733">
                <a:moveTo>
                  <a:pt x="0" y="0"/>
                </a:moveTo>
                <a:lnTo>
                  <a:pt x="18288000" y="0"/>
                </a:lnTo>
                <a:lnTo>
                  <a:pt x="18288000" y="4853732"/>
                </a:lnTo>
                <a:lnTo>
                  <a:pt x="0" y="4853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20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28722" y="-123825"/>
            <a:ext cx="6030556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Blind test accuracy</a:t>
            </a: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0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6016" y="8951595"/>
            <a:ext cx="442317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i="1" dirty="0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Fig:  Actual vs Prediction for different models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0" y="0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37772" y="-123825"/>
            <a:ext cx="5212456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Blind test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15</a:t>
            </a:r>
          </a:p>
        </p:txBody>
      </p:sp>
      <p:sp>
        <p:nvSpPr>
          <p:cNvPr id="5" name="Freeform 5"/>
          <p:cNvSpPr/>
          <p:nvPr/>
        </p:nvSpPr>
        <p:spPr>
          <a:xfrm>
            <a:off x="1541859" y="933450"/>
            <a:ext cx="11604392" cy="8956675"/>
          </a:xfrm>
          <a:custGeom>
            <a:avLst/>
            <a:gdLst/>
            <a:ahLst/>
            <a:cxnLst/>
            <a:rect l="l" t="t" r="r" b="b"/>
            <a:pathLst>
              <a:path w="11604392" h="8956675">
                <a:moveTo>
                  <a:pt x="0" y="0"/>
                </a:moveTo>
                <a:lnTo>
                  <a:pt x="11604392" y="0"/>
                </a:lnTo>
                <a:lnTo>
                  <a:pt x="11604392" y="8956675"/>
                </a:lnTo>
                <a:lnTo>
                  <a:pt x="0" y="8956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4" b="-6158"/>
            </a:stretch>
          </a:blipFill>
          <a:ln w="4762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 rot="-5400000">
            <a:off x="743950" y="5312412"/>
            <a:ext cx="1206567" cy="38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Depth (m)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76046" y="4132193"/>
            <a:ext cx="4477812" cy="1917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71"/>
              </a:lnSpc>
              <a:spcBef>
                <a:spcPct val="0"/>
              </a:spcBef>
            </a:pPr>
            <a:r>
              <a:rPr lang="en-US" sz="5622" b="1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Random Forest performs best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90398" y="9955654"/>
            <a:ext cx="421171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Fig:   PE prediction in blind well - LUKE G U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0" y="0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580142"/>
            <a:ext cx="4588299" cy="3768369"/>
          </a:xfrm>
          <a:custGeom>
            <a:avLst/>
            <a:gdLst/>
            <a:ahLst/>
            <a:cxnLst/>
            <a:rect l="l" t="t" r="r" b="b"/>
            <a:pathLst>
              <a:path w="4588299" h="3768369">
                <a:moveTo>
                  <a:pt x="0" y="0"/>
                </a:moveTo>
                <a:lnTo>
                  <a:pt x="4588299" y="0"/>
                </a:lnTo>
                <a:lnTo>
                  <a:pt x="4588299" y="3768369"/>
                </a:lnTo>
                <a:lnTo>
                  <a:pt x="0" y="3768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6457" y="6739036"/>
            <a:ext cx="4818509" cy="3235285"/>
          </a:xfrm>
          <a:custGeom>
            <a:avLst/>
            <a:gdLst/>
            <a:ahLst/>
            <a:cxnLst/>
            <a:rect l="l" t="t" r="r" b="b"/>
            <a:pathLst>
              <a:path w="4818509" h="3235285">
                <a:moveTo>
                  <a:pt x="0" y="0"/>
                </a:moveTo>
                <a:lnTo>
                  <a:pt x="4818510" y="0"/>
                </a:lnTo>
                <a:lnTo>
                  <a:pt x="4818510" y="3235285"/>
                </a:lnTo>
                <a:lnTo>
                  <a:pt x="0" y="3235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93827" y="2066051"/>
            <a:ext cx="9654025" cy="7192249"/>
          </a:xfrm>
          <a:custGeom>
            <a:avLst/>
            <a:gdLst/>
            <a:ahLst/>
            <a:cxnLst/>
            <a:rect l="l" t="t" r="r" b="b"/>
            <a:pathLst>
              <a:path w="9654025" h="7192249">
                <a:moveTo>
                  <a:pt x="0" y="0"/>
                </a:moveTo>
                <a:lnTo>
                  <a:pt x="9654025" y="0"/>
                </a:lnTo>
                <a:lnTo>
                  <a:pt x="9654025" y="7192249"/>
                </a:lnTo>
                <a:lnTo>
                  <a:pt x="0" y="71922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68888" y="-82550"/>
            <a:ext cx="7249877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Unsupervised Technique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6457" y="1365252"/>
            <a:ext cx="6321601" cy="646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48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K means Clustering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000" y="2056267"/>
            <a:ext cx="63216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i="1" dirty="0">
                <a:solidFill>
                  <a:schemeClr val="accent1">
                    <a:lumMod val="75000"/>
                  </a:schemeClr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Choosing Optimum number of clusters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4414" y="6310411"/>
            <a:ext cx="182772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Fig: Elbow method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6278" y="9927273"/>
            <a:ext cx="209657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Fig: Silhoutte method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00389" y="7683578"/>
            <a:ext cx="2593438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i="1">
                <a:solidFill>
                  <a:srgbClr val="2D388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Silhoutte Score:</a:t>
            </a:r>
          </a:p>
          <a:p>
            <a:pPr algn="l">
              <a:lnSpc>
                <a:spcPts val="3499"/>
              </a:lnSpc>
            </a:pPr>
            <a:r>
              <a:rPr lang="en-US" sz="2499" b="1" i="1">
                <a:solidFill>
                  <a:srgbClr val="2D388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0.2734, for n = 4 clusters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00389" y="3559071"/>
            <a:ext cx="2593438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i="1">
                <a:solidFill>
                  <a:srgbClr val="2D388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Elbow method, Optimum n = 4 clusters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9415413"/>
            <a:ext cx="238053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Fig:  K-means Clustering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-66675" y="-47625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8909" y="1954029"/>
            <a:ext cx="6614773" cy="3468954"/>
          </a:xfrm>
          <a:custGeom>
            <a:avLst/>
            <a:gdLst/>
            <a:ahLst/>
            <a:cxnLst/>
            <a:rect l="l" t="t" r="r" b="b"/>
            <a:pathLst>
              <a:path w="6614773" h="3468954">
                <a:moveTo>
                  <a:pt x="0" y="0"/>
                </a:moveTo>
                <a:lnTo>
                  <a:pt x="6614773" y="0"/>
                </a:lnTo>
                <a:lnTo>
                  <a:pt x="6614773" y="3468954"/>
                </a:lnTo>
                <a:lnTo>
                  <a:pt x="0" y="3468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698909" y="5521233"/>
            <a:ext cx="6614773" cy="3509879"/>
          </a:xfrm>
          <a:custGeom>
            <a:avLst/>
            <a:gdLst/>
            <a:ahLst/>
            <a:cxnLst/>
            <a:rect l="l" t="t" r="r" b="b"/>
            <a:pathLst>
              <a:path w="6614773" h="3509879">
                <a:moveTo>
                  <a:pt x="0" y="0"/>
                </a:moveTo>
                <a:lnTo>
                  <a:pt x="6614773" y="0"/>
                </a:lnTo>
                <a:lnTo>
                  <a:pt x="6614773" y="3509879"/>
                </a:lnTo>
                <a:lnTo>
                  <a:pt x="0" y="3509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9738850" y="854505"/>
            <a:ext cx="8320744" cy="8731213"/>
          </a:xfrm>
          <a:custGeom>
            <a:avLst/>
            <a:gdLst/>
            <a:ahLst/>
            <a:cxnLst/>
            <a:rect l="l" t="t" r="r" b="b"/>
            <a:pathLst>
              <a:path w="8320744" h="8731213">
                <a:moveTo>
                  <a:pt x="0" y="0"/>
                </a:moveTo>
                <a:lnTo>
                  <a:pt x="8320745" y="0"/>
                </a:lnTo>
                <a:lnTo>
                  <a:pt x="8320745" y="8731214"/>
                </a:lnTo>
                <a:lnTo>
                  <a:pt x="0" y="8731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95" b="-258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790670" y="-123825"/>
            <a:ext cx="6706660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Supervised Techniques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76300"/>
            <a:ext cx="8678051" cy="82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7278" lvl="1" indent="-528639" algn="l">
              <a:lnSpc>
                <a:spcPts val="6855"/>
              </a:lnSpc>
              <a:buFont typeface="Arial"/>
              <a:buChar char="•"/>
            </a:pPr>
            <a:r>
              <a:rPr lang="en-US" sz="489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Support Vector Machine (SVM)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17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85396" y="3571020"/>
            <a:ext cx="2829250" cy="23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8"/>
              </a:lnSpc>
            </a:pPr>
            <a:r>
              <a:rPr lang="en-US" sz="1398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Confusion Matrix for Testing Dataset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58446" y="7158686"/>
            <a:ext cx="2683149" cy="23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8"/>
              </a:lnSpc>
            </a:pPr>
            <a:r>
              <a:rPr lang="en-US" sz="1398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Confusion Matrix for Blind Dataset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25835" y="9613503"/>
            <a:ext cx="387137" cy="35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6"/>
              </a:lnSpc>
              <a:spcBef>
                <a:spcPct val="0"/>
              </a:spcBef>
            </a:pPr>
            <a:r>
              <a:rPr lang="en-US" sz="2118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84472" y="9600050"/>
            <a:ext cx="698070" cy="35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6"/>
              </a:lnSpc>
              <a:spcBef>
                <a:spcPct val="0"/>
              </a:spcBef>
            </a:pPr>
            <a:r>
              <a:rPr lang="en-US" sz="2118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ILD_10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72371" y="9603978"/>
            <a:ext cx="902436" cy="33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12"/>
              </a:lnSpc>
              <a:spcBef>
                <a:spcPct val="0"/>
              </a:spcBef>
            </a:pPr>
            <a:r>
              <a:rPr lang="en-US" sz="193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DeltaPHI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88627" y="9617430"/>
            <a:ext cx="729793" cy="33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12"/>
              </a:lnSpc>
              <a:spcBef>
                <a:spcPct val="0"/>
              </a:spcBef>
            </a:pPr>
            <a:r>
              <a:rPr lang="en-US" sz="193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PHIND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804008" y="9613503"/>
            <a:ext cx="387137" cy="35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6"/>
              </a:lnSpc>
              <a:spcBef>
                <a:spcPct val="0"/>
              </a:spcBef>
            </a:pPr>
            <a:r>
              <a:rPr lang="en-US" sz="2118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838845" y="9577073"/>
            <a:ext cx="516665" cy="38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True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717460" y="9577073"/>
            <a:ext cx="1020278" cy="38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Predicted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8908842" y="5025486"/>
            <a:ext cx="1206567" cy="38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Depth (m)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52975" y="9914773"/>
            <a:ext cx="32218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Fig:  SVM prediction in blind well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B35120-6B35-3282-851A-237E8225E469}"/>
              </a:ext>
            </a:extLst>
          </p:cNvPr>
          <p:cNvSpPr txBox="1"/>
          <p:nvPr/>
        </p:nvSpPr>
        <p:spPr>
          <a:xfrm>
            <a:off x="2663377" y="9310034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Accuracy in the blind well – 0.91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-66675" y="-47625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292525" y="1204462"/>
            <a:ext cx="7966775" cy="8555703"/>
            <a:chOff x="0" y="0"/>
            <a:chExt cx="10622366" cy="11407604"/>
          </a:xfrm>
        </p:grpSpPr>
        <p:sp>
          <p:nvSpPr>
            <p:cNvPr id="4" name="Freeform 4"/>
            <p:cNvSpPr/>
            <p:nvPr/>
          </p:nvSpPr>
          <p:spPr>
            <a:xfrm>
              <a:off x="0" y="5843507"/>
              <a:ext cx="10622366" cy="5564097"/>
            </a:xfrm>
            <a:custGeom>
              <a:avLst/>
              <a:gdLst/>
              <a:ahLst/>
              <a:cxnLst/>
              <a:rect l="l" t="t" r="r" b="b"/>
              <a:pathLst>
                <a:path w="10622366" h="5564097">
                  <a:moveTo>
                    <a:pt x="0" y="0"/>
                  </a:moveTo>
                  <a:lnTo>
                    <a:pt x="10622366" y="0"/>
                  </a:lnTo>
                  <a:lnTo>
                    <a:pt x="10622366" y="5564097"/>
                  </a:lnTo>
                  <a:lnTo>
                    <a:pt x="0" y="5564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0622366" cy="5691107"/>
            </a:xfrm>
            <a:custGeom>
              <a:avLst/>
              <a:gdLst/>
              <a:ahLst/>
              <a:cxnLst/>
              <a:rect l="l" t="t" r="r" b="b"/>
              <a:pathLst>
                <a:path w="10622366" h="5691107">
                  <a:moveTo>
                    <a:pt x="0" y="0"/>
                  </a:moveTo>
                  <a:lnTo>
                    <a:pt x="10622366" y="0"/>
                  </a:lnTo>
                  <a:lnTo>
                    <a:pt x="10622366" y="5691107"/>
                  </a:lnTo>
                  <a:lnTo>
                    <a:pt x="0" y="5691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5790670" y="-123825"/>
            <a:ext cx="6706660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Supervised Techniques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515622"/>
            <a:ext cx="6574371" cy="82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7278" lvl="1" indent="-528639" algn="l">
              <a:lnSpc>
                <a:spcPts val="6855"/>
              </a:lnSpc>
              <a:buFont typeface="Arial"/>
              <a:buChar char="•"/>
            </a:pPr>
            <a:r>
              <a:rPr lang="en-US" sz="489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Multi-layer Perceptron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32220" y="3386457"/>
            <a:ext cx="4973770" cy="4778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0"/>
              </a:lnSpc>
              <a:spcBef>
                <a:spcPct val="0"/>
              </a:spcBef>
            </a:pPr>
            <a:r>
              <a:rPr lang="en-US" sz="3600" b="1" i="1" dirty="0" err="1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hidden_layer_sizes</a:t>
            </a:r>
            <a:r>
              <a:rPr lang="en-US" sz="3600" b="1" i="1" dirty="0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=(20,8,10)</a:t>
            </a:r>
          </a:p>
          <a:p>
            <a:pPr algn="l">
              <a:lnSpc>
                <a:spcPts val="5440"/>
              </a:lnSpc>
              <a:spcBef>
                <a:spcPct val="0"/>
              </a:spcBef>
            </a:pPr>
            <a:r>
              <a:rPr lang="en-US" sz="3600" b="1" i="1" dirty="0" err="1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max_iter</a:t>
            </a:r>
            <a:r>
              <a:rPr lang="en-US" sz="3600" b="1" i="1" dirty="0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=5000</a:t>
            </a:r>
          </a:p>
          <a:p>
            <a:pPr algn="l">
              <a:lnSpc>
                <a:spcPts val="5440"/>
              </a:lnSpc>
              <a:spcBef>
                <a:spcPct val="0"/>
              </a:spcBef>
            </a:pPr>
            <a:r>
              <a:rPr lang="en-US" sz="3600" b="1" i="1" dirty="0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alpha=0.0001</a:t>
            </a:r>
          </a:p>
          <a:p>
            <a:pPr algn="l">
              <a:lnSpc>
                <a:spcPts val="5440"/>
              </a:lnSpc>
              <a:spcBef>
                <a:spcPct val="0"/>
              </a:spcBef>
            </a:pPr>
            <a:r>
              <a:rPr lang="en-US" sz="3600" b="1" i="1" dirty="0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solver='</a:t>
            </a:r>
            <a:r>
              <a:rPr lang="en-US" sz="3600" b="1" i="1" dirty="0" err="1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sgd</a:t>
            </a:r>
            <a:r>
              <a:rPr lang="en-US" sz="3600" b="1" i="1" dirty="0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'</a:t>
            </a:r>
          </a:p>
          <a:p>
            <a:pPr algn="l">
              <a:lnSpc>
                <a:spcPts val="5440"/>
              </a:lnSpc>
              <a:spcBef>
                <a:spcPct val="0"/>
              </a:spcBef>
            </a:pPr>
            <a:r>
              <a:rPr lang="en-US" sz="3600" b="1" i="1" dirty="0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verbose=10</a:t>
            </a:r>
          </a:p>
          <a:p>
            <a:pPr algn="l">
              <a:lnSpc>
                <a:spcPts val="5440"/>
              </a:lnSpc>
              <a:spcBef>
                <a:spcPct val="0"/>
              </a:spcBef>
            </a:pPr>
            <a:r>
              <a:rPr lang="en-US" sz="3600" b="1" i="1" dirty="0" err="1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random_state</a:t>
            </a:r>
            <a:r>
              <a:rPr lang="en-US" sz="3600" b="1" i="1" dirty="0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=21</a:t>
            </a:r>
          </a:p>
          <a:p>
            <a:pPr algn="l">
              <a:lnSpc>
                <a:spcPts val="5440"/>
              </a:lnSpc>
              <a:spcBef>
                <a:spcPct val="0"/>
              </a:spcBef>
            </a:pPr>
            <a:r>
              <a:rPr lang="en-US" sz="3600" b="1" i="1" dirty="0" err="1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tol</a:t>
            </a:r>
            <a:r>
              <a:rPr lang="en-US" sz="3600" b="1" i="1" dirty="0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= 0.000000001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7462149" y="3354893"/>
            <a:ext cx="3230353" cy="27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6"/>
              </a:lnSpc>
            </a:pPr>
            <a:r>
              <a:rPr lang="en-US" sz="1597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Confusion Matrix for Testing Dataset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7556040" y="7621773"/>
            <a:ext cx="3042570" cy="27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6"/>
              </a:lnSpc>
            </a:pPr>
            <a:r>
              <a:rPr lang="en-US" sz="1597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Confusion Matrix for Blind Dataset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-66675" y="-47625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85627" y="704457"/>
            <a:ext cx="8550385" cy="9001605"/>
          </a:xfrm>
          <a:custGeom>
            <a:avLst/>
            <a:gdLst/>
            <a:ahLst/>
            <a:cxnLst/>
            <a:rect l="l" t="t" r="r" b="b"/>
            <a:pathLst>
              <a:path w="8550385" h="9001605">
                <a:moveTo>
                  <a:pt x="0" y="0"/>
                </a:moveTo>
                <a:lnTo>
                  <a:pt x="8550385" y="0"/>
                </a:lnTo>
                <a:lnTo>
                  <a:pt x="8550385" y="9001605"/>
                </a:lnTo>
                <a:lnTo>
                  <a:pt x="0" y="9001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28" b="-221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25487" y="-104775"/>
            <a:ext cx="6752313" cy="993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191"/>
              </a:lnSpc>
              <a:spcBef>
                <a:spcPct val="0"/>
              </a:spcBef>
            </a:pPr>
            <a:r>
              <a:rPr lang="en-US" sz="5851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Supervised Techniques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515622"/>
            <a:ext cx="6574371" cy="82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7278" lvl="1" indent="-528639" algn="l">
              <a:lnSpc>
                <a:spcPts val="6855"/>
              </a:lnSpc>
              <a:buFont typeface="Arial"/>
              <a:buChar char="•"/>
            </a:pPr>
            <a:r>
              <a:rPr lang="en-US" sz="489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Multi-layer Perceptron 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09800" y="3390900"/>
            <a:ext cx="4973241" cy="4778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0"/>
              </a:lnSpc>
              <a:spcBef>
                <a:spcPct val="0"/>
              </a:spcBef>
            </a:pPr>
            <a:r>
              <a:rPr lang="en-US" sz="3600" b="1" i="1" dirty="0" err="1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hidden_layer_sizes</a:t>
            </a:r>
            <a:r>
              <a:rPr lang="en-US" sz="3600" b="1" i="1" dirty="0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=(20,8,10)</a:t>
            </a:r>
          </a:p>
          <a:p>
            <a:pPr algn="l">
              <a:lnSpc>
                <a:spcPts val="5440"/>
              </a:lnSpc>
              <a:spcBef>
                <a:spcPct val="0"/>
              </a:spcBef>
            </a:pPr>
            <a:r>
              <a:rPr lang="en-US" sz="3600" b="1" i="1" dirty="0" err="1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max_iter</a:t>
            </a:r>
            <a:r>
              <a:rPr lang="en-US" sz="3600" b="1" i="1" dirty="0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=5000</a:t>
            </a:r>
          </a:p>
          <a:p>
            <a:pPr algn="l">
              <a:lnSpc>
                <a:spcPts val="5440"/>
              </a:lnSpc>
              <a:spcBef>
                <a:spcPct val="0"/>
              </a:spcBef>
            </a:pPr>
            <a:r>
              <a:rPr lang="en-US" sz="3600" b="1" i="1" dirty="0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alpha=0.0001</a:t>
            </a:r>
          </a:p>
          <a:p>
            <a:pPr algn="l">
              <a:lnSpc>
                <a:spcPts val="5440"/>
              </a:lnSpc>
              <a:spcBef>
                <a:spcPct val="0"/>
              </a:spcBef>
            </a:pPr>
            <a:r>
              <a:rPr lang="en-US" sz="3600" b="1" i="1" dirty="0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solver='</a:t>
            </a:r>
            <a:r>
              <a:rPr lang="en-US" sz="3600" b="1" i="1" dirty="0" err="1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sgd</a:t>
            </a:r>
            <a:r>
              <a:rPr lang="en-US" sz="3600" b="1" i="1" dirty="0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'</a:t>
            </a:r>
          </a:p>
          <a:p>
            <a:pPr algn="l">
              <a:lnSpc>
                <a:spcPts val="5440"/>
              </a:lnSpc>
              <a:spcBef>
                <a:spcPct val="0"/>
              </a:spcBef>
            </a:pPr>
            <a:r>
              <a:rPr lang="en-US" sz="3600" b="1" i="1" dirty="0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verbose=10</a:t>
            </a:r>
          </a:p>
          <a:p>
            <a:pPr algn="l">
              <a:lnSpc>
                <a:spcPts val="5440"/>
              </a:lnSpc>
              <a:spcBef>
                <a:spcPct val="0"/>
              </a:spcBef>
            </a:pPr>
            <a:r>
              <a:rPr lang="en-US" sz="3600" b="1" i="1" dirty="0" err="1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random_state</a:t>
            </a:r>
            <a:r>
              <a:rPr lang="en-US" sz="3600" b="1" i="1" dirty="0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=21</a:t>
            </a:r>
          </a:p>
          <a:p>
            <a:pPr algn="l">
              <a:lnSpc>
                <a:spcPts val="5440"/>
              </a:lnSpc>
              <a:spcBef>
                <a:spcPct val="0"/>
              </a:spcBef>
            </a:pPr>
            <a:r>
              <a:rPr lang="en-US" sz="3600" b="1" i="1" dirty="0" err="1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tol</a:t>
            </a:r>
            <a:r>
              <a:rPr lang="en-US" sz="3600" b="1" i="1" dirty="0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= 0.000000001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04313" y="9699712"/>
            <a:ext cx="387137" cy="30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46"/>
              </a:lnSpc>
              <a:spcBef>
                <a:spcPct val="0"/>
              </a:spcBef>
            </a:pPr>
            <a:r>
              <a:rPr lang="en-US" sz="1818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29625" y="9699712"/>
            <a:ext cx="698070" cy="30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46"/>
              </a:lnSpc>
              <a:spcBef>
                <a:spcPct val="0"/>
              </a:spcBef>
            </a:pPr>
            <a:r>
              <a:rPr lang="en-US" sz="1818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ILD_10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30804" y="9747334"/>
            <a:ext cx="902436" cy="272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92"/>
              </a:lnSpc>
              <a:spcBef>
                <a:spcPct val="0"/>
              </a:spcBef>
            </a:pPr>
            <a:r>
              <a:rPr lang="en-US" sz="163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DeltaPHI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67614" y="9747334"/>
            <a:ext cx="729793" cy="272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92"/>
              </a:lnSpc>
              <a:spcBef>
                <a:spcPct val="0"/>
              </a:spcBef>
            </a:pPr>
            <a:r>
              <a:rPr lang="en-US" sz="163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PHIND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59382" y="9699712"/>
            <a:ext cx="387137" cy="30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46"/>
              </a:lnSpc>
              <a:spcBef>
                <a:spcPct val="0"/>
              </a:spcBef>
            </a:pPr>
            <a:r>
              <a:rPr lang="en-US" sz="1818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79945" y="9691218"/>
            <a:ext cx="516665" cy="32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True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749161" y="9699547"/>
            <a:ext cx="1020278" cy="34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Predicted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8687718" y="5047384"/>
            <a:ext cx="1206567" cy="38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Depth (m)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99058" y="9981958"/>
            <a:ext cx="315920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Fig:  MLP prediction in blind well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9F0861-A976-EBE9-82E3-F66B570A7C31}"/>
              </a:ext>
            </a:extLst>
          </p:cNvPr>
          <p:cNvSpPr txBox="1"/>
          <p:nvPr/>
        </p:nvSpPr>
        <p:spPr>
          <a:xfrm>
            <a:off x="4048549" y="8771378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Accuracy in the blind well – 0.94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0" y="0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22383" y="140837"/>
            <a:ext cx="5343953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470125"/>
            <a:ext cx="8609172" cy="7694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87449" lvl="1" indent="-593725" algn="l">
              <a:lnSpc>
                <a:spcPts val="10174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Study Area and datasets</a:t>
            </a:r>
          </a:p>
          <a:p>
            <a:pPr marL="1187449" lvl="1" indent="-593725" algn="l">
              <a:lnSpc>
                <a:spcPts val="10174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Quality check</a:t>
            </a:r>
          </a:p>
          <a:p>
            <a:pPr marL="1187449" lvl="1" indent="-593725" algn="l">
              <a:lnSpc>
                <a:spcPts val="10174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 log prediction</a:t>
            </a:r>
          </a:p>
          <a:p>
            <a:pPr marL="1187449" lvl="1" indent="-593725" algn="l">
              <a:lnSpc>
                <a:spcPts val="10174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Facies Classification</a:t>
            </a:r>
          </a:p>
          <a:p>
            <a:pPr marL="1187449" lvl="1" indent="-593725" algn="l">
              <a:lnSpc>
                <a:spcPts val="10174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Conclusions</a:t>
            </a:r>
          </a:p>
          <a:p>
            <a:pPr marL="1187449" lvl="1" indent="-593725" algn="l">
              <a:lnSpc>
                <a:spcPts val="10174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-66675" y="-47625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55538" y="7776887"/>
            <a:ext cx="2266207" cy="1356751"/>
            <a:chOff x="0" y="0"/>
            <a:chExt cx="723466" cy="4331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3466" cy="433130"/>
            </a:xfrm>
            <a:custGeom>
              <a:avLst/>
              <a:gdLst/>
              <a:ahLst/>
              <a:cxnLst/>
              <a:rect l="l" t="t" r="r" b="b"/>
              <a:pathLst>
                <a:path w="723466" h="433130">
                  <a:moveTo>
                    <a:pt x="174229" y="0"/>
                  </a:moveTo>
                  <a:lnTo>
                    <a:pt x="549237" y="0"/>
                  </a:lnTo>
                  <a:cubicBezTo>
                    <a:pt x="595446" y="0"/>
                    <a:pt x="639761" y="18356"/>
                    <a:pt x="672436" y="51030"/>
                  </a:cubicBezTo>
                  <a:cubicBezTo>
                    <a:pt x="705110" y="83705"/>
                    <a:pt x="723466" y="128020"/>
                    <a:pt x="723466" y="174229"/>
                  </a:cubicBezTo>
                  <a:lnTo>
                    <a:pt x="723466" y="258902"/>
                  </a:lnTo>
                  <a:cubicBezTo>
                    <a:pt x="723466" y="355126"/>
                    <a:pt x="645461" y="433130"/>
                    <a:pt x="549237" y="433130"/>
                  </a:cubicBezTo>
                  <a:lnTo>
                    <a:pt x="174229" y="433130"/>
                  </a:lnTo>
                  <a:cubicBezTo>
                    <a:pt x="78005" y="433130"/>
                    <a:pt x="0" y="355126"/>
                    <a:pt x="0" y="258902"/>
                  </a:cubicBezTo>
                  <a:lnTo>
                    <a:pt x="0" y="174229"/>
                  </a:lnTo>
                  <a:cubicBezTo>
                    <a:pt x="0" y="78005"/>
                    <a:pt x="78005" y="0"/>
                    <a:pt x="174229" y="0"/>
                  </a:cubicBezTo>
                  <a:close/>
                </a:path>
              </a:pathLst>
            </a:custGeom>
            <a:solidFill>
              <a:srgbClr val="00069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723466" cy="509330"/>
            </a:xfrm>
            <a:prstGeom prst="rect">
              <a:avLst/>
            </a:prstGeom>
          </p:spPr>
          <p:txBody>
            <a:bodyPr lIns="41910" tIns="41910" rIns="41910" bIns="41910" rtlCol="0" anchor="ctr"/>
            <a:lstStyle/>
            <a:p>
              <a:pPr algn="ctr">
                <a:lnSpc>
                  <a:spcPts val="5319"/>
                </a:lnSpc>
              </a:pPr>
              <a:r>
                <a:rPr lang="en-US" sz="37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12D Data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31243" y="7776887"/>
            <a:ext cx="2266207" cy="1356751"/>
            <a:chOff x="0" y="0"/>
            <a:chExt cx="723466" cy="4331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3466" cy="433130"/>
            </a:xfrm>
            <a:custGeom>
              <a:avLst/>
              <a:gdLst/>
              <a:ahLst/>
              <a:cxnLst/>
              <a:rect l="l" t="t" r="r" b="b"/>
              <a:pathLst>
                <a:path w="723466" h="433130">
                  <a:moveTo>
                    <a:pt x="174229" y="0"/>
                  </a:moveTo>
                  <a:lnTo>
                    <a:pt x="549237" y="0"/>
                  </a:lnTo>
                  <a:cubicBezTo>
                    <a:pt x="595446" y="0"/>
                    <a:pt x="639761" y="18356"/>
                    <a:pt x="672436" y="51030"/>
                  </a:cubicBezTo>
                  <a:cubicBezTo>
                    <a:pt x="705110" y="83705"/>
                    <a:pt x="723466" y="128020"/>
                    <a:pt x="723466" y="174229"/>
                  </a:cubicBezTo>
                  <a:lnTo>
                    <a:pt x="723466" y="258902"/>
                  </a:lnTo>
                  <a:cubicBezTo>
                    <a:pt x="723466" y="355126"/>
                    <a:pt x="645461" y="433130"/>
                    <a:pt x="549237" y="433130"/>
                  </a:cubicBezTo>
                  <a:lnTo>
                    <a:pt x="174229" y="433130"/>
                  </a:lnTo>
                  <a:cubicBezTo>
                    <a:pt x="78005" y="433130"/>
                    <a:pt x="0" y="355126"/>
                    <a:pt x="0" y="258902"/>
                  </a:cubicBezTo>
                  <a:lnTo>
                    <a:pt x="0" y="174229"/>
                  </a:lnTo>
                  <a:cubicBezTo>
                    <a:pt x="0" y="78005"/>
                    <a:pt x="78005" y="0"/>
                    <a:pt x="174229" y="0"/>
                  </a:cubicBezTo>
                  <a:close/>
                </a:path>
              </a:pathLst>
            </a:custGeom>
            <a:solidFill>
              <a:srgbClr val="00069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723466" cy="509330"/>
            </a:xfrm>
            <a:prstGeom prst="rect">
              <a:avLst/>
            </a:prstGeom>
          </p:spPr>
          <p:txBody>
            <a:bodyPr lIns="41910" tIns="41910" rIns="41910" bIns="41910" rtlCol="0" anchor="ctr"/>
            <a:lstStyle/>
            <a:p>
              <a:pPr algn="ctr">
                <a:lnSpc>
                  <a:spcPts val="5319"/>
                </a:lnSpc>
              </a:pPr>
              <a:r>
                <a:rPr lang="en-US" sz="37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3D Data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716454" y="1278023"/>
            <a:ext cx="9571546" cy="7980277"/>
          </a:xfrm>
          <a:custGeom>
            <a:avLst/>
            <a:gdLst/>
            <a:ahLst/>
            <a:cxnLst/>
            <a:rect l="l" t="t" r="r" b="b"/>
            <a:pathLst>
              <a:path w="9571546" h="7980277">
                <a:moveTo>
                  <a:pt x="0" y="0"/>
                </a:moveTo>
                <a:lnTo>
                  <a:pt x="9571546" y="0"/>
                </a:lnTo>
                <a:lnTo>
                  <a:pt x="9571546" y="7980277"/>
                </a:lnTo>
                <a:lnTo>
                  <a:pt x="0" y="7980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790670" y="-123825"/>
            <a:ext cx="6706660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Supervised Techniques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515622"/>
            <a:ext cx="6321601" cy="82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7278" lvl="1" indent="-528639" algn="l">
              <a:lnSpc>
                <a:spcPts val="6855"/>
              </a:lnSpc>
              <a:buFont typeface="Arial"/>
              <a:buChar char="•"/>
            </a:pPr>
            <a:r>
              <a:rPr lang="en-US" sz="489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t-SNE + KNN Method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7750" y="3237983"/>
            <a:ext cx="7086063" cy="245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5"/>
              </a:lnSpc>
            </a:pPr>
            <a:r>
              <a:rPr lang="en-US" sz="3497" i="1">
                <a:solidFill>
                  <a:srgbClr val="2D388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Features Used for Model Training</a:t>
            </a:r>
            <a:r>
              <a:rPr lang="en-US" sz="3497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: GR, ILD_10, DeltaPHI, PHIND, PE, NM_M, RELPOS, Vsh, NPHI, DPHI, Rho_ma, Rho_b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40392" y="6565997"/>
            <a:ext cx="6062679" cy="828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60"/>
              </a:lnSpc>
              <a:spcBef>
                <a:spcPct val="0"/>
              </a:spcBef>
            </a:pPr>
            <a:r>
              <a:rPr lang="en-US" sz="49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Dimensionality Reduction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92374" y="9478414"/>
            <a:ext cx="4767730" cy="59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5"/>
              </a:lnSpc>
            </a:pPr>
            <a:r>
              <a:rPr lang="en-US" sz="3497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Ref. Potratz1 et al., 2021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</a:t>
            </a:r>
          </a:p>
        </p:txBody>
      </p:sp>
      <p:sp>
        <p:nvSpPr>
          <p:cNvPr id="16" name="AutoShape 16"/>
          <p:cNvSpPr/>
          <p:nvPr/>
        </p:nvSpPr>
        <p:spPr>
          <a:xfrm>
            <a:off x="4445113" y="8436213"/>
            <a:ext cx="29133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TextBox 17"/>
          <p:cNvSpPr txBox="1"/>
          <p:nvPr/>
        </p:nvSpPr>
        <p:spPr>
          <a:xfrm>
            <a:off x="10357549" y="9914773"/>
            <a:ext cx="243173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Fig:  3D t-SNE projection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-66675" y="-47625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17281" t="6250" r="13700" b="7359"/>
          <a:stretch>
            <a:fillRect/>
          </a:stretch>
        </p:blipFill>
        <p:spPr>
          <a:xfrm>
            <a:off x="1028700" y="1760300"/>
            <a:ext cx="8114167" cy="7109555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l="11268" t="8128" r="14454" b="7359"/>
          <a:stretch>
            <a:fillRect/>
          </a:stretch>
        </p:blipFill>
        <p:spPr>
          <a:xfrm>
            <a:off x="9527816" y="2712036"/>
            <a:ext cx="7731484" cy="615781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790670" y="-123825"/>
            <a:ext cx="6706660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Supervised Techniques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70877" y="1674575"/>
            <a:ext cx="6242993" cy="828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60"/>
              </a:lnSpc>
              <a:spcBef>
                <a:spcPct val="0"/>
              </a:spcBef>
            </a:pPr>
            <a:r>
              <a:rPr lang="en-US" sz="49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K Nearest Neighbour: k = 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92374" y="9478414"/>
            <a:ext cx="4767730" cy="59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5"/>
              </a:lnSpc>
            </a:pPr>
            <a:r>
              <a:rPr lang="en-US" sz="3497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Ref. Potratz1 et al., 2021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496" y="99849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5489" y="9238384"/>
            <a:ext cx="243173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Fig:  3D t-SNE projection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-66675" y="-47625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294270"/>
            <a:ext cx="7234386" cy="3853245"/>
          </a:xfrm>
          <a:custGeom>
            <a:avLst/>
            <a:gdLst/>
            <a:ahLst/>
            <a:cxnLst/>
            <a:rect l="l" t="t" r="r" b="b"/>
            <a:pathLst>
              <a:path w="7234386" h="3853245">
                <a:moveTo>
                  <a:pt x="0" y="0"/>
                </a:moveTo>
                <a:lnTo>
                  <a:pt x="7234386" y="0"/>
                </a:lnTo>
                <a:lnTo>
                  <a:pt x="7234386" y="3853245"/>
                </a:lnTo>
                <a:lnTo>
                  <a:pt x="0" y="3853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89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28700" y="5372314"/>
            <a:ext cx="7234386" cy="3962186"/>
          </a:xfrm>
          <a:custGeom>
            <a:avLst/>
            <a:gdLst/>
            <a:ahLst/>
            <a:cxnLst/>
            <a:rect l="l" t="t" r="r" b="b"/>
            <a:pathLst>
              <a:path w="7234386" h="3962186">
                <a:moveTo>
                  <a:pt x="0" y="0"/>
                </a:moveTo>
                <a:lnTo>
                  <a:pt x="7234386" y="0"/>
                </a:lnTo>
                <a:lnTo>
                  <a:pt x="7234386" y="3962185"/>
                </a:lnTo>
                <a:lnTo>
                  <a:pt x="0" y="39621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5790670" y="-82550"/>
            <a:ext cx="6706660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Supervised Techniques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1771" y="467861"/>
            <a:ext cx="1956050" cy="828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60"/>
              </a:lnSpc>
              <a:spcBef>
                <a:spcPct val="0"/>
              </a:spcBef>
            </a:pPr>
            <a:r>
              <a:rPr lang="en-US" sz="49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 :</a:t>
            </a:r>
          </a:p>
        </p:txBody>
      </p:sp>
      <p:sp>
        <p:nvSpPr>
          <p:cNvPr id="7" name="Freeform 7"/>
          <p:cNvSpPr/>
          <p:nvPr/>
        </p:nvSpPr>
        <p:spPr>
          <a:xfrm>
            <a:off x="9087460" y="932715"/>
            <a:ext cx="8301611" cy="8728733"/>
          </a:xfrm>
          <a:custGeom>
            <a:avLst/>
            <a:gdLst/>
            <a:ahLst/>
            <a:cxnLst/>
            <a:rect l="l" t="t" r="r" b="b"/>
            <a:pathLst>
              <a:path w="8301611" h="8728733">
                <a:moveTo>
                  <a:pt x="0" y="0"/>
                </a:moveTo>
                <a:lnTo>
                  <a:pt x="8301611" y="0"/>
                </a:lnTo>
                <a:lnTo>
                  <a:pt x="8301611" y="8728733"/>
                </a:lnTo>
                <a:lnTo>
                  <a:pt x="0" y="87287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54" b="-2569"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8204232" y="5214586"/>
            <a:ext cx="1206567" cy="38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Depth (m)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70349" y="9650253"/>
            <a:ext cx="387137" cy="35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6"/>
              </a:lnSpc>
              <a:spcBef>
                <a:spcPct val="0"/>
              </a:spcBef>
            </a:pPr>
            <a:r>
              <a:rPr lang="en-US" sz="2118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13138" y="9636800"/>
            <a:ext cx="698070" cy="35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6"/>
              </a:lnSpc>
              <a:spcBef>
                <a:spcPct val="0"/>
              </a:spcBef>
            </a:pPr>
            <a:r>
              <a:rPr lang="en-US" sz="2118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ILD_10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01037" y="9640728"/>
            <a:ext cx="902436" cy="33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12"/>
              </a:lnSpc>
              <a:spcBef>
                <a:spcPct val="0"/>
              </a:spcBef>
            </a:pPr>
            <a:r>
              <a:rPr lang="en-US" sz="193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DeltaPHI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17293" y="9654180"/>
            <a:ext cx="729793" cy="33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12"/>
              </a:lnSpc>
              <a:spcBef>
                <a:spcPct val="0"/>
              </a:spcBef>
            </a:pPr>
            <a:r>
              <a:rPr lang="en-US" sz="193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PHIND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32674" y="9650253"/>
            <a:ext cx="387137" cy="35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6"/>
              </a:lnSpc>
              <a:spcBef>
                <a:spcPct val="0"/>
              </a:spcBef>
            </a:pPr>
            <a:r>
              <a:rPr lang="en-US" sz="2118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186561" y="9613823"/>
            <a:ext cx="516665" cy="38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True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74701" y="9613823"/>
            <a:ext cx="1020278" cy="38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Predicted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22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-770980" y="3084014"/>
            <a:ext cx="3230353" cy="27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6"/>
              </a:lnSpc>
            </a:pPr>
            <a:r>
              <a:rPr lang="en-US" sz="1597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Confusion Matrix for Testing Dataset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-696744" y="7216528"/>
            <a:ext cx="3081881" cy="27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6"/>
              </a:lnSpc>
            </a:pPr>
            <a:r>
              <a:rPr lang="en-US" sz="1597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Confusion Matrix for Blind Dataset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98683" y="9942195"/>
            <a:ext cx="333041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i="1" dirty="0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Fig:  t-SNE prediction in blind well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0FE6C7-C05B-C4B3-3C4D-792BADB7CC0A}"/>
              </a:ext>
            </a:extLst>
          </p:cNvPr>
          <p:cNvSpPr txBox="1"/>
          <p:nvPr/>
        </p:nvSpPr>
        <p:spPr>
          <a:xfrm>
            <a:off x="2663377" y="9482435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Accuracy in the blind well – 0.81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-66675" y="-47625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67486" y="2438152"/>
            <a:ext cx="11291814" cy="3173609"/>
          </a:xfrm>
          <a:custGeom>
            <a:avLst/>
            <a:gdLst/>
            <a:ahLst/>
            <a:cxnLst/>
            <a:rect l="l" t="t" r="r" b="b"/>
            <a:pathLst>
              <a:path w="11291814" h="3173609">
                <a:moveTo>
                  <a:pt x="0" y="0"/>
                </a:moveTo>
                <a:lnTo>
                  <a:pt x="11291814" y="0"/>
                </a:lnTo>
                <a:lnTo>
                  <a:pt x="11291814" y="3173609"/>
                </a:lnTo>
                <a:lnTo>
                  <a:pt x="0" y="3173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67486" y="5707011"/>
            <a:ext cx="11291814" cy="3119363"/>
          </a:xfrm>
          <a:custGeom>
            <a:avLst/>
            <a:gdLst/>
            <a:ahLst/>
            <a:cxnLst/>
            <a:rect l="l" t="t" r="r" b="b"/>
            <a:pathLst>
              <a:path w="11291814" h="3119363">
                <a:moveTo>
                  <a:pt x="0" y="0"/>
                </a:moveTo>
                <a:lnTo>
                  <a:pt x="11291814" y="0"/>
                </a:lnTo>
                <a:lnTo>
                  <a:pt x="11291814" y="3119364"/>
                </a:lnTo>
                <a:lnTo>
                  <a:pt x="0" y="31193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90670" y="-123825"/>
            <a:ext cx="6706660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Supervised Techniques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515622"/>
            <a:ext cx="8439270" cy="82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7278" lvl="1" indent="-528639" algn="l">
              <a:lnSpc>
                <a:spcPts val="6855"/>
              </a:lnSpc>
              <a:buFont typeface="Arial"/>
              <a:buChar char="•"/>
            </a:pPr>
            <a:r>
              <a:rPr lang="en-US" sz="489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Convolutional Neural Network 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8265" y="3562322"/>
            <a:ext cx="3814973" cy="62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5"/>
              </a:lnSpc>
            </a:pPr>
            <a:r>
              <a:rPr lang="en-US" sz="3697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Equal Padding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58265" y="6880295"/>
            <a:ext cx="3685320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Shift Padding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03380" y="9478414"/>
            <a:ext cx="4875774" cy="59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5"/>
              </a:lnSpc>
            </a:pPr>
            <a:r>
              <a:rPr lang="en-US" sz="3497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Ref. Wei, Zhili, et al., 2019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-66675" y="-47625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54869" y="1896068"/>
            <a:ext cx="4904431" cy="7362232"/>
          </a:xfrm>
          <a:custGeom>
            <a:avLst/>
            <a:gdLst/>
            <a:ahLst/>
            <a:cxnLst/>
            <a:rect l="l" t="t" r="r" b="b"/>
            <a:pathLst>
              <a:path w="4904431" h="7362232">
                <a:moveTo>
                  <a:pt x="0" y="0"/>
                </a:moveTo>
                <a:lnTo>
                  <a:pt x="4904431" y="0"/>
                </a:lnTo>
                <a:lnTo>
                  <a:pt x="4904431" y="7362232"/>
                </a:lnTo>
                <a:lnTo>
                  <a:pt x="0" y="7362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90033" y="1896068"/>
            <a:ext cx="4904431" cy="7362232"/>
          </a:xfrm>
          <a:custGeom>
            <a:avLst/>
            <a:gdLst/>
            <a:ahLst/>
            <a:cxnLst/>
            <a:rect l="l" t="t" r="r" b="b"/>
            <a:pathLst>
              <a:path w="4904431" h="7362232">
                <a:moveTo>
                  <a:pt x="0" y="0"/>
                </a:moveTo>
                <a:lnTo>
                  <a:pt x="4904431" y="0"/>
                </a:lnTo>
                <a:lnTo>
                  <a:pt x="4904431" y="7362232"/>
                </a:lnTo>
                <a:lnTo>
                  <a:pt x="0" y="7362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90670" y="-123825"/>
            <a:ext cx="6706660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Supervised Techniques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09134" y="1137713"/>
            <a:ext cx="3266229" cy="62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5"/>
              </a:lnSpc>
            </a:pPr>
            <a:r>
              <a:rPr lang="en-US" sz="3697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Equal Padding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63739" y="1137787"/>
            <a:ext cx="3086691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Shift Padding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03380" y="9478414"/>
            <a:ext cx="4875774" cy="59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5"/>
              </a:lnSpc>
            </a:pPr>
            <a:r>
              <a:rPr lang="en-US" sz="3497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Ref. Wei, Zhili, et al., 2019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00411" y="1547734"/>
            <a:ext cx="3690259" cy="62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5"/>
              </a:lnSpc>
            </a:pPr>
            <a:r>
              <a:rPr lang="en-US" sz="3697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Used Parameters:</a:t>
            </a:r>
          </a:p>
        </p:txBody>
      </p:sp>
      <p:graphicFrame>
        <p:nvGraphicFramePr>
          <p:cNvPr id="11" name="Object 11"/>
          <p:cNvGraphicFramePr/>
          <p:nvPr/>
        </p:nvGraphicFramePr>
        <p:xfrm>
          <a:off x="2100411" y="2587302"/>
          <a:ext cx="50292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6032500" imgH="4356100" progId="Excel.Sheet.12">
                  <p:embed/>
                </p:oleObj>
              </mc:Choice>
              <mc:Fallback>
                <p:oleObj name="Worksheet" r:id="rId6" imgW="6032500" imgH="4356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00411" y="2587302"/>
                        <a:ext cx="5029200" cy="335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2"/>
          <p:cNvSpPr txBox="1"/>
          <p:nvPr/>
        </p:nvSpPr>
        <p:spPr>
          <a:xfrm rot="-5400000">
            <a:off x="262709" y="3801703"/>
            <a:ext cx="2687401" cy="50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5"/>
              </a:lnSpc>
            </a:pPr>
            <a:r>
              <a:rPr lang="en-US" sz="2997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Equal Padding :</a:t>
            </a:r>
          </a:p>
        </p:txBody>
      </p:sp>
      <p:graphicFrame>
        <p:nvGraphicFramePr>
          <p:cNvPr id="13" name="Object 13"/>
          <p:cNvGraphicFramePr/>
          <p:nvPr/>
        </p:nvGraphicFramePr>
        <p:xfrm>
          <a:off x="2100411" y="6110704"/>
          <a:ext cx="50292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6032500" imgH="4356100" progId="Excel.Sheet.12">
                  <p:embed/>
                </p:oleObj>
              </mc:Choice>
              <mc:Fallback>
                <p:oleObj name="Worksheet" r:id="rId8" imgW="6032500" imgH="4356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00411" y="6110704"/>
                        <a:ext cx="5029200" cy="335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4"/>
          <p:cNvSpPr txBox="1"/>
          <p:nvPr/>
        </p:nvSpPr>
        <p:spPr>
          <a:xfrm rot="-5400000">
            <a:off x="343566" y="7422564"/>
            <a:ext cx="250671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Shift Padding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38844" y="9439275"/>
            <a:ext cx="400681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Fig:  Training loss and accuracy vs epoch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-66675" y="-47625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4257" y="1399018"/>
            <a:ext cx="7683543" cy="4123426"/>
          </a:xfrm>
          <a:custGeom>
            <a:avLst/>
            <a:gdLst/>
            <a:ahLst/>
            <a:cxnLst/>
            <a:rect l="l" t="t" r="r" b="b"/>
            <a:pathLst>
              <a:path w="7683543" h="4123426">
                <a:moveTo>
                  <a:pt x="0" y="0"/>
                </a:moveTo>
                <a:lnTo>
                  <a:pt x="7683543" y="0"/>
                </a:lnTo>
                <a:lnTo>
                  <a:pt x="7683543" y="4123426"/>
                </a:lnTo>
                <a:lnTo>
                  <a:pt x="0" y="4123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384257" y="5573581"/>
            <a:ext cx="7683543" cy="4125088"/>
          </a:xfrm>
          <a:custGeom>
            <a:avLst/>
            <a:gdLst/>
            <a:ahLst/>
            <a:cxnLst/>
            <a:rect l="l" t="t" r="r" b="b"/>
            <a:pathLst>
              <a:path w="7683543" h="4125088">
                <a:moveTo>
                  <a:pt x="0" y="0"/>
                </a:moveTo>
                <a:lnTo>
                  <a:pt x="7683543" y="0"/>
                </a:lnTo>
                <a:lnTo>
                  <a:pt x="7683543" y="4125088"/>
                </a:lnTo>
                <a:lnTo>
                  <a:pt x="0" y="4125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9783145" y="766127"/>
            <a:ext cx="8504855" cy="8956675"/>
          </a:xfrm>
          <a:custGeom>
            <a:avLst/>
            <a:gdLst/>
            <a:ahLst/>
            <a:cxnLst/>
            <a:rect l="l" t="t" r="r" b="b"/>
            <a:pathLst>
              <a:path w="8504855" h="8956675">
                <a:moveTo>
                  <a:pt x="0" y="0"/>
                </a:moveTo>
                <a:lnTo>
                  <a:pt x="8504855" y="0"/>
                </a:lnTo>
                <a:lnTo>
                  <a:pt x="8504855" y="8956676"/>
                </a:lnTo>
                <a:lnTo>
                  <a:pt x="0" y="89566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83" b="-243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22589" y="-161925"/>
            <a:ext cx="6442822" cy="103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40"/>
              </a:lnSpc>
              <a:spcBef>
                <a:spcPct val="0"/>
              </a:spcBef>
            </a:pPr>
            <a:r>
              <a:rPr lang="en-US" sz="61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Supervised Techniques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4257" y="647700"/>
            <a:ext cx="5392420" cy="75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5"/>
              </a:lnSpc>
            </a:pPr>
            <a:r>
              <a:rPr lang="en-US" sz="439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Equal Padding Results: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78032" y="9702085"/>
            <a:ext cx="387137" cy="30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46"/>
              </a:lnSpc>
              <a:spcBef>
                <a:spcPct val="0"/>
              </a:spcBef>
            </a:pPr>
            <a:r>
              <a:rPr lang="en-US" sz="1818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20822" y="9688633"/>
            <a:ext cx="698070" cy="30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46"/>
              </a:lnSpc>
              <a:spcBef>
                <a:spcPct val="0"/>
              </a:spcBef>
            </a:pPr>
            <a:r>
              <a:rPr lang="en-US" sz="1818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ILD_10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08720" y="9711610"/>
            <a:ext cx="902436" cy="272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92"/>
              </a:lnSpc>
              <a:spcBef>
                <a:spcPct val="0"/>
              </a:spcBef>
            </a:pPr>
            <a:r>
              <a:rPr lang="en-US" sz="163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DeltaPHI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24977" y="9725063"/>
            <a:ext cx="729793" cy="272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92"/>
              </a:lnSpc>
              <a:spcBef>
                <a:spcPct val="0"/>
              </a:spcBef>
            </a:pPr>
            <a:r>
              <a:rPr lang="en-US" sz="163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PHIND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40357" y="9702085"/>
            <a:ext cx="387137" cy="30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46"/>
              </a:lnSpc>
              <a:spcBef>
                <a:spcPct val="0"/>
              </a:spcBef>
            </a:pPr>
            <a:r>
              <a:rPr lang="en-US" sz="1818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41870" y="9675181"/>
            <a:ext cx="516665" cy="32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True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77634" y="9665656"/>
            <a:ext cx="1020278" cy="34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Predicted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-415423" y="3323852"/>
            <a:ext cx="3230353" cy="27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6"/>
              </a:lnSpc>
            </a:pPr>
            <a:r>
              <a:rPr lang="en-US" sz="1597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Confusion Matrix for Testing Dataset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-321532" y="7499247"/>
            <a:ext cx="3042570" cy="27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6"/>
              </a:lnSpc>
            </a:pPr>
            <a:r>
              <a:rPr lang="en-US" sz="1597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Confusion Matrix for Blind Dataset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8985236" y="5289584"/>
            <a:ext cx="1206567" cy="38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Depth (m)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50899" y="9944100"/>
            <a:ext cx="320790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i="1" dirty="0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Fig:  CNN prediction in blind well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ADD38B-5ED6-AC62-C258-A10C791F7BE9}"/>
              </a:ext>
            </a:extLst>
          </p:cNvPr>
          <p:cNvSpPr txBox="1"/>
          <p:nvPr/>
        </p:nvSpPr>
        <p:spPr>
          <a:xfrm>
            <a:off x="2717705" y="972596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Accuracy in the blind well – 0.81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-66675" y="-47625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33567" y="668337"/>
            <a:ext cx="8621108" cy="9078793"/>
          </a:xfrm>
          <a:custGeom>
            <a:avLst/>
            <a:gdLst/>
            <a:ahLst/>
            <a:cxnLst/>
            <a:rect l="l" t="t" r="r" b="b"/>
            <a:pathLst>
              <a:path w="8621108" h="9078793">
                <a:moveTo>
                  <a:pt x="0" y="0"/>
                </a:moveTo>
                <a:lnTo>
                  <a:pt x="8621108" y="0"/>
                </a:lnTo>
                <a:lnTo>
                  <a:pt x="8621108" y="9078793"/>
                </a:lnTo>
                <a:lnTo>
                  <a:pt x="0" y="9078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0" b="-237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7145" y="5447574"/>
            <a:ext cx="7664455" cy="4084717"/>
          </a:xfrm>
          <a:custGeom>
            <a:avLst/>
            <a:gdLst/>
            <a:ahLst/>
            <a:cxnLst/>
            <a:rect l="l" t="t" r="r" b="b"/>
            <a:pathLst>
              <a:path w="7664455" h="4084717">
                <a:moveTo>
                  <a:pt x="0" y="0"/>
                </a:moveTo>
                <a:lnTo>
                  <a:pt x="7664455" y="0"/>
                </a:lnTo>
                <a:lnTo>
                  <a:pt x="7664455" y="4084717"/>
                </a:lnTo>
                <a:lnTo>
                  <a:pt x="0" y="4084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327145" y="1341334"/>
            <a:ext cx="7664455" cy="4032170"/>
          </a:xfrm>
          <a:custGeom>
            <a:avLst/>
            <a:gdLst/>
            <a:ahLst/>
            <a:cxnLst/>
            <a:rect l="l" t="t" r="r" b="b"/>
            <a:pathLst>
              <a:path w="7664455" h="4032170">
                <a:moveTo>
                  <a:pt x="0" y="0"/>
                </a:moveTo>
                <a:lnTo>
                  <a:pt x="7664455" y="0"/>
                </a:lnTo>
                <a:lnTo>
                  <a:pt x="7664455" y="4032169"/>
                </a:lnTo>
                <a:lnTo>
                  <a:pt x="0" y="40321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22589" y="-161925"/>
            <a:ext cx="6442822" cy="103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40"/>
              </a:lnSpc>
              <a:spcBef>
                <a:spcPct val="0"/>
              </a:spcBef>
            </a:pPr>
            <a:r>
              <a:rPr lang="en-US" sz="61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Supervised Techniques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7145" y="571500"/>
            <a:ext cx="5392420" cy="75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5"/>
              </a:lnSpc>
            </a:pPr>
            <a:r>
              <a:rPr lang="en-US" sz="439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Shift Padding Results: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75763" y="9759235"/>
            <a:ext cx="387137" cy="30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46"/>
              </a:lnSpc>
              <a:spcBef>
                <a:spcPct val="0"/>
              </a:spcBef>
            </a:pPr>
            <a:r>
              <a:rPr lang="en-US" sz="1818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20125" y="9745783"/>
            <a:ext cx="698070" cy="30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46"/>
              </a:lnSpc>
              <a:spcBef>
                <a:spcPct val="0"/>
              </a:spcBef>
            </a:pPr>
            <a:r>
              <a:rPr lang="en-US" sz="1818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ILD_10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37295" y="9768760"/>
            <a:ext cx="902436" cy="272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92"/>
              </a:lnSpc>
              <a:spcBef>
                <a:spcPct val="0"/>
              </a:spcBef>
            </a:pPr>
            <a:r>
              <a:rPr lang="en-US" sz="163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DeltaPHI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79224" y="9782213"/>
            <a:ext cx="729793" cy="272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92"/>
              </a:lnSpc>
              <a:spcBef>
                <a:spcPct val="0"/>
              </a:spcBef>
            </a:pPr>
            <a:r>
              <a:rPr lang="en-US" sz="163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PHIND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026082" y="9759235"/>
            <a:ext cx="387137" cy="30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46"/>
              </a:lnSpc>
              <a:spcBef>
                <a:spcPct val="0"/>
              </a:spcBef>
            </a:pPr>
            <a:r>
              <a:rPr lang="en-US" sz="1818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46645" y="9732331"/>
            <a:ext cx="516665" cy="32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True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82409" y="9722806"/>
            <a:ext cx="1020278" cy="34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Predicted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-472535" y="3220540"/>
            <a:ext cx="3230353" cy="27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6"/>
              </a:lnSpc>
            </a:pPr>
            <a:r>
              <a:rPr lang="en-US" sz="1597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Confusion Matrix for Testing Dataset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8935658" y="5346734"/>
            <a:ext cx="1206567" cy="38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Depth (m)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-378644" y="7423047"/>
            <a:ext cx="3042570" cy="27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6"/>
              </a:lnSpc>
            </a:pPr>
            <a:r>
              <a:rPr lang="en-US" sz="1597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Confusion Matrix for Blind Dataset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59940" y="9956800"/>
            <a:ext cx="320790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Fig:  CNN prediction in blind well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56A6E9-D5B1-441D-D347-7DD988FD66B1}"/>
              </a:ext>
            </a:extLst>
          </p:cNvPr>
          <p:cNvSpPr txBox="1"/>
          <p:nvPr/>
        </p:nvSpPr>
        <p:spPr>
          <a:xfrm>
            <a:off x="2663377" y="9634835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Accuracy in the blind well – 0.89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6364535" y="8318118"/>
            <a:ext cx="2286806" cy="2286806"/>
          </a:xfrm>
          <a:custGeom>
            <a:avLst/>
            <a:gdLst/>
            <a:ahLst/>
            <a:cxnLst/>
            <a:rect l="l" t="t" r="r" b="b"/>
            <a:pathLst>
              <a:path w="2286806" h="2286806">
                <a:moveTo>
                  <a:pt x="2286807" y="0"/>
                </a:moveTo>
                <a:lnTo>
                  <a:pt x="0" y="0"/>
                </a:lnTo>
                <a:lnTo>
                  <a:pt x="0" y="2286806"/>
                </a:lnTo>
                <a:lnTo>
                  <a:pt x="2286807" y="2286806"/>
                </a:lnTo>
                <a:lnTo>
                  <a:pt x="22868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71747" y="-971747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0" y="0"/>
                </a:moveTo>
                <a:lnTo>
                  <a:pt x="4478210" y="0"/>
                </a:lnTo>
                <a:lnTo>
                  <a:pt x="4478210" y="3525572"/>
                </a:lnTo>
                <a:lnTo>
                  <a:pt x="0" y="3525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613450" y="1560470"/>
          <a:ext cx="9410375" cy="7166061"/>
        </p:xfrm>
        <a:graphic>
          <a:graphicData uri="http://schemas.openxmlformats.org/drawingml/2006/table">
            <a:tbl>
              <a:tblPr/>
              <a:tblGrid>
                <a:gridCol w="188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2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2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298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Models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Precision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Recall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F1 Score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Accuracy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98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SVM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0.99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0.91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0.95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0.91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98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MLP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0.97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0.94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0.95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0.94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70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t-SNE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+ KNN</a:t>
                      </a:r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0.80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0.81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0.80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0.81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570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CNN Shift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0.94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0.89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0.91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0.89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570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CNN Equal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0.94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0.82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0.86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0.81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7206628" y="-73025"/>
            <a:ext cx="3874743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Conclusions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86462" y="9166246"/>
            <a:ext cx="941037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i="1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MLP performs the best classification in this case !</a:t>
            </a:r>
          </a:p>
        </p:txBody>
      </p:sp>
      <p:sp>
        <p:nvSpPr>
          <p:cNvPr id="8" name="AutoShape 8"/>
          <p:cNvSpPr/>
          <p:nvPr/>
        </p:nvSpPr>
        <p:spPr>
          <a:xfrm>
            <a:off x="13023826" y="4162381"/>
            <a:ext cx="1258544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" name="TextBox 9"/>
          <p:cNvSpPr txBox="1"/>
          <p:nvPr/>
        </p:nvSpPr>
        <p:spPr>
          <a:xfrm>
            <a:off x="14412900" y="3613189"/>
            <a:ext cx="3114089" cy="89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13"/>
              </a:lnSpc>
              <a:spcBef>
                <a:spcPct val="0"/>
              </a:spcBef>
            </a:pPr>
            <a:r>
              <a:rPr lang="en-US" sz="5223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Best Model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6364535" y="8318118"/>
            <a:ext cx="2286806" cy="2286806"/>
          </a:xfrm>
          <a:custGeom>
            <a:avLst/>
            <a:gdLst/>
            <a:ahLst/>
            <a:cxnLst/>
            <a:rect l="l" t="t" r="r" b="b"/>
            <a:pathLst>
              <a:path w="2286806" h="2286806">
                <a:moveTo>
                  <a:pt x="2286807" y="0"/>
                </a:moveTo>
                <a:lnTo>
                  <a:pt x="0" y="0"/>
                </a:lnTo>
                <a:lnTo>
                  <a:pt x="0" y="2286806"/>
                </a:lnTo>
                <a:lnTo>
                  <a:pt x="2286807" y="2286806"/>
                </a:lnTo>
                <a:lnTo>
                  <a:pt x="22868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71747" y="-971747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0" y="0"/>
                </a:moveTo>
                <a:lnTo>
                  <a:pt x="4478210" y="0"/>
                </a:lnTo>
                <a:lnTo>
                  <a:pt x="4478210" y="3525572"/>
                </a:lnTo>
                <a:lnTo>
                  <a:pt x="0" y="3525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375454" y="173502"/>
            <a:ext cx="3537093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989597"/>
            <a:ext cx="16230600" cy="730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2760" lvl="1" indent="-256380" algn="just">
              <a:lnSpc>
                <a:spcPct val="200000"/>
              </a:lnSpc>
              <a:buAutoNum type="arabicPeriod"/>
            </a:pPr>
            <a:r>
              <a:rPr lang="en-US" sz="20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Wei, </a:t>
            </a:r>
            <a:r>
              <a:rPr lang="en-US" sz="20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Zhili</a:t>
            </a:r>
            <a:r>
              <a:rPr lang="en-US" sz="20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et al. "Characterizing rock facies using machine learning algorithm based on a convolutional neural network and data padding strategy." Pure and Applied Geophysics 176.8 (2019): 3593-3605.</a:t>
            </a:r>
          </a:p>
          <a:p>
            <a:pPr marL="512760" lvl="1" indent="-256380" algn="just">
              <a:lnSpc>
                <a:spcPct val="200000"/>
              </a:lnSpc>
              <a:buAutoNum type="arabicPeriod"/>
            </a:pPr>
            <a:r>
              <a:rPr lang="en-US" sz="20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Potratz, G.L.; </a:t>
            </a:r>
            <a:r>
              <a:rPr lang="en-US" sz="20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Canchumuni</a:t>
            </a:r>
            <a:r>
              <a:rPr lang="en-US" sz="20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S.W.A.; Castro, J.D.B.; Potratz, J. &amp; Pacheco, M.C.C. 2021. Automatic Lithofacies Classification with t-SNE and K-Nearest Neighbors Algorithm. </a:t>
            </a:r>
            <a:r>
              <a:rPr lang="en-US" sz="20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Anuário</a:t>
            </a:r>
            <a:r>
              <a:rPr lang="en-US" sz="20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do Instituto de </a:t>
            </a:r>
            <a:r>
              <a:rPr lang="en-US" sz="20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Geociências</a:t>
            </a:r>
            <a:r>
              <a:rPr lang="en-US" sz="20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44: 35024. DOI 10.11137/2021_44_35024</a:t>
            </a:r>
          </a:p>
          <a:p>
            <a:pPr marL="512760" lvl="1" indent="-256380" algn="just">
              <a:lnSpc>
                <a:spcPct val="200000"/>
              </a:lnSpc>
              <a:buAutoNum type="arabicPeriod"/>
            </a:pPr>
            <a:r>
              <a:rPr lang="en-US" sz="20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www.people.ku.edu/~gbohling/EECS833/</a:t>
            </a:r>
          </a:p>
          <a:p>
            <a:pPr marL="512760" lvl="1" indent="-256380" algn="just">
              <a:lnSpc>
                <a:spcPct val="200000"/>
              </a:lnSpc>
              <a:buAutoNum type="arabicPeriod"/>
            </a:pPr>
            <a:r>
              <a:rPr lang="en-US" sz="20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https://github.com/weixiongdi/PyFacies</a:t>
            </a:r>
          </a:p>
          <a:p>
            <a:pPr marL="512760" lvl="1" indent="-256380" algn="just">
              <a:lnSpc>
                <a:spcPct val="200000"/>
              </a:lnSpc>
              <a:buAutoNum type="arabicPeriod"/>
            </a:pPr>
            <a:r>
              <a:rPr lang="en-US" sz="20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GPD510 Class Notes</a:t>
            </a:r>
          </a:p>
          <a:p>
            <a:pPr marL="512760" lvl="1" indent="-256380" algn="just">
              <a:lnSpc>
                <a:spcPct val="200000"/>
              </a:lnSpc>
              <a:buAutoNum type="arabicPeriod"/>
            </a:pPr>
            <a:r>
              <a:rPr lang="en-IN" sz="2000" b="0" i="0" dirty="0">
                <a:solidFill>
                  <a:srgbClr val="2D3880"/>
                </a:solidFill>
                <a:effectLst/>
              </a:rPr>
              <a:t>Parham, K. D., and Campbell, J. A., 1993, PM-8. </a:t>
            </a:r>
            <a:r>
              <a:rPr lang="en-IN" sz="2000" b="0" i="0" dirty="0" err="1">
                <a:solidFill>
                  <a:srgbClr val="2D3880"/>
                </a:solidFill>
                <a:effectLst/>
              </a:rPr>
              <a:t>Wolfcampian</a:t>
            </a:r>
            <a:r>
              <a:rPr lang="en-IN" sz="2000" b="0" i="0" dirty="0">
                <a:solidFill>
                  <a:srgbClr val="2D3880"/>
                </a:solidFill>
                <a:effectLst/>
              </a:rPr>
              <a:t> shallow-shelf carbonate-Hugoton embayment, Kansas and Oklahoma; in, Atlas of Major Midcontinent Gas Reservoirs, D. G. Bebout, W. A. White, T. F. Hentz, and M. K. Grasmick, eds.: Bureau of Economic Geology, The University of Texas at Austin, Austin, Texas, 85 p.</a:t>
            </a:r>
            <a:endParaRPr lang="en-IN" sz="2000" dirty="0"/>
          </a:p>
          <a:p>
            <a:pPr marL="512760" lvl="1" indent="-256380" algn="just">
              <a:lnSpc>
                <a:spcPct val="200000"/>
              </a:lnSpc>
              <a:buAutoNum type="arabicPeriod"/>
            </a:pPr>
            <a:r>
              <a:rPr lang="en-IN" sz="2000" b="0" i="0" dirty="0">
                <a:solidFill>
                  <a:srgbClr val="2D3880"/>
                </a:solidFill>
                <a:effectLst/>
              </a:rPr>
              <a:t>Martin K. Dubois, Geoffrey C. Bohling, Swapan </a:t>
            </a:r>
            <a:r>
              <a:rPr lang="en-IN" sz="2000" b="0" i="0" dirty="0" err="1">
                <a:solidFill>
                  <a:srgbClr val="2D3880"/>
                </a:solidFill>
                <a:effectLst/>
              </a:rPr>
              <a:t>Chakrabarti,Comparison</a:t>
            </a:r>
            <a:r>
              <a:rPr lang="en-IN" sz="2000" b="0" i="0" dirty="0">
                <a:solidFill>
                  <a:srgbClr val="2D3880"/>
                </a:solidFill>
                <a:effectLst/>
              </a:rPr>
              <a:t> of four approaches to a rock facies classification </a:t>
            </a:r>
            <a:r>
              <a:rPr lang="en-IN" sz="2000" b="0" i="0" dirty="0" err="1">
                <a:solidFill>
                  <a:srgbClr val="2D3880"/>
                </a:solidFill>
                <a:effectLst/>
              </a:rPr>
              <a:t>problem,Computers</a:t>
            </a:r>
            <a:r>
              <a:rPr lang="en-IN" sz="2000" b="0" i="0" dirty="0">
                <a:solidFill>
                  <a:srgbClr val="2D3880"/>
                </a:solidFill>
                <a:effectLst/>
              </a:rPr>
              <a:t> &amp; </a:t>
            </a:r>
            <a:r>
              <a:rPr lang="en-IN" sz="2000" b="0" i="0" dirty="0" err="1">
                <a:solidFill>
                  <a:srgbClr val="2D3880"/>
                </a:solidFill>
                <a:effectLst/>
              </a:rPr>
              <a:t>Geosciences,Volume</a:t>
            </a:r>
            <a:r>
              <a:rPr lang="en-IN" sz="2000" b="0" i="0" dirty="0">
                <a:solidFill>
                  <a:srgbClr val="2D3880"/>
                </a:solidFill>
                <a:effectLst/>
              </a:rPr>
              <a:t> 33, Issue 5,2007,Pages 599-617,ISSN 0098-3004,https://doi.org/10.1016/j.cageo.2006.08.011.</a:t>
            </a:r>
            <a:endParaRPr lang="en-IN" sz="2000" dirty="0"/>
          </a:p>
        </p:txBody>
      </p:sp>
      <p:sp>
        <p:nvSpPr>
          <p:cNvPr id="6" name="TextBox 6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" y="0"/>
            <a:ext cx="13066628" cy="10287000"/>
          </a:xfrm>
          <a:custGeom>
            <a:avLst/>
            <a:gdLst/>
            <a:ahLst/>
            <a:cxnLst/>
            <a:rect l="l" t="t" r="r" b="b"/>
            <a:pathLst>
              <a:path w="13066628" h="10287000">
                <a:moveTo>
                  <a:pt x="0" y="0"/>
                </a:moveTo>
                <a:lnTo>
                  <a:pt x="13066628" y="0"/>
                </a:lnTo>
                <a:lnTo>
                  <a:pt x="130666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3991073"/>
            <a:ext cx="8115300" cy="206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10"/>
              </a:lnSpc>
            </a:pPr>
            <a:r>
              <a:rPr lang="en-US" sz="1200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5991127"/>
            <a:ext cx="8115300" cy="539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 your kind attention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0" y="0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7785" y="4649279"/>
            <a:ext cx="4532720" cy="5206256"/>
          </a:xfrm>
          <a:custGeom>
            <a:avLst/>
            <a:gdLst/>
            <a:ahLst/>
            <a:cxnLst/>
            <a:rect l="l" t="t" r="r" b="b"/>
            <a:pathLst>
              <a:path w="4532720" h="5206256">
                <a:moveTo>
                  <a:pt x="0" y="0"/>
                </a:moveTo>
                <a:lnTo>
                  <a:pt x="4532719" y="0"/>
                </a:lnTo>
                <a:lnTo>
                  <a:pt x="4532719" y="5206256"/>
                </a:lnTo>
                <a:lnTo>
                  <a:pt x="0" y="5206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20000" y="6055134"/>
            <a:ext cx="9530056" cy="3870010"/>
          </a:xfrm>
          <a:custGeom>
            <a:avLst/>
            <a:gdLst/>
            <a:ahLst/>
            <a:cxnLst/>
            <a:rect l="l" t="t" r="r" b="b"/>
            <a:pathLst>
              <a:path w="9594715" h="4019644">
                <a:moveTo>
                  <a:pt x="0" y="0"/>
                </a:moveTo>
                <a:lnTo>
                  <a:pt x="9594715" y="0"/>
                </a:lnTo>
                <a:lnTo>
                  <a:pt x="9594715" y="4019644"/>
                </a:lnTo>
                <a:lnTo>
                  <a:pt x="0" y="4019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90228" y="140837"/>
            <a:ext cx="8394404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Study Area and datasets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04478"/>
            <a:ext cx="7157448" cy="197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Hugoton and Panoma fields are situated in the Hugoton Embayment, the shallow shelf portion of Anadarko basin.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45700" y="3733609"/>
            <a:ext cx="4196889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Geologic units that produce gas in the Hugoton area.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0414EC-D8FA-9147-5EFF-AF705129F7DE}"/>
              </a:ext>
            </a:extLst>
          </p:cNvPr>
          <p:cNvSpPr txBox="1"/>
          <p:nvPr/>
        </p:nvSpPr>
        <p:spPr>
          <a:xfrm>
            <a:off x="7924800" y="9867900"/>
            <a:ext cx="9210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b="0" i="1" dirty="0">
                <a:solidFill>
                  <a:srgbClr val="000000"/>
                </a:solidFill>
                <a:effectLst/>
              </a:rPr>
              <a:t>Fig: Schematic west-east cross section, modified from Parham and Campbell, 1993.</a:t>
            </a:r>
            <a:endParaRPr lang="en-US" dirty="0">
              <a:effectLst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B34D69-8B43-2407-AA4B-B6106DE06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0176" y="149440"/>
            <a:ext cx="6362700" cy="57001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-132697" y="0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69" y="0"/>
                </a:moveTo>
                <a:lnTo>
                  <a:pt x="0" y="0"/>
                </a:lnTo>
                <a:lnTo>
                  <a:pt x="0" y="1252087"/>
                </a:lnTo>
                <a:lnTo>
                  <a:pt x="2955569" y="1252087"/>
                </a:lnTo>
                <a:lnTo>
                  <a:pt x="29555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44930" y="168832"/>
            <a:ext cx="10478001" cy="9548078"/>
          </a:xfrm>
          <a:custGeom>
            <a:avLst/>
            <a:gdLst/>
            <a:ahLst/>
            <a:cxnLst/>
            <a:rect l="l" t="t" r="r" b="b"/>
            <a:pathLst>
              <a:path w="10478001" h="9548078">
                <a:moveTo>
                  <a:pt x="0" y="0"/>
                </a:moveTo>
                <a:lnTo>
                  <a:pt x="10478001" y="0"/>
                </a:lnTo>
                <a:lnTo>
                  <a:pt x="10478001" y="9548078"/>
                </a:lnTo>
                <a:lnTo>
                  <a:pt x="0" y="9548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1514" y="3401260"/>
            <a:ext cx="7111459" cy="5317190"/>
          </a:xfrm>
          <a:custGeom>
            <a:avLst/>
            <a:gdLst/>
            <a:ahLst/>
            <a:cxnLst/>
            <a:rect l="l" t="t" r="r" b="b"/>
            <a:pathLst>
              <a:path w="7111459" h="5317190">
                <a:moveTo>
                  <a:pt x="0" y="0"/>
                </a:moveTo>
                <a:lnTo>
                  <a:pt x="7111459" y="0"/>
                </a:lnTo>
                <a:lnTo>
                  <a:pt x="7111459" y="5317190"/>
                </a:lnTo>
                <a:lnTo>
                  <a:pt x="0" y="5317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07" t="-198" b="-19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87843" y="140837"/>
            <a:ext cx="5757087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Quality Check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0463" y="2247900"/>
            <a:ext cx="5453559" cy="52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  <a:spcBef>
                <a:spcPct val="0"/>
              </a:spcBef>
            </a:pPr>
            <a:r>
              <a:rPr lang="en-US" sz="3017" b="1" dirty="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Facies labels with their descriptions: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50809" y="9678810"/>
            <a:ext cx="133076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Fig: Pair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-114300" y="-280537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330122" y="3372555"/>
            <a:ext cx="444822" cy="1005522"/>
            <a:chOff x="0" y="0"/>
            <a:chExt cx="359566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9566" cy="812800"/>
            </a:xfrm>
            <a:custGeom>
              <a:avLst/>
              <a:gdLst/>
              <a:ahLst/>
              <a:cxnLst/>
              <a:rect l="l" t="t" r="r" b="b"/>
              <a:pathLst>
                <a:path w="359566" h="812800">
                  <a:moveTo>
                    <a:pt x="179783" y="0"/>
                  </a:moveTo>
                  <a:cubicBezTo>
                    <a:pt x="80492" y="0"/>
                    <a:pt x="0" y="181951"/>
                    <a:pt x="0" y="406400"/>
                  </a:cubicBezTo>
                  <a:cubicBezTo>
                    <a:pt x="0" y="630849"/>
                    <a:pt x="80492" y="812800"/>
                    <a:pt x="179783" y="812800"/>
                  </a:cubicBezTo>
                  <a:cubicBezTo>
                    <a:pt x="279074" y="812800"/>
                    <a:pt x="359566" y="630849"/>
                    <a:pt x="359566" y="406400"/>
                  </a:cubicBezTo>
                  <a:cubicBezTo>
                    <a:pt x="359566" y="181951"/>
                    <a:pt x="279074" y="0"/>
                    <a:pt x="1797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33709" y="19050"/>
              <a:ext cx="292147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42279" y="2207262"/>
            <a:ext cx="564939" cy="1277047"/>
            <a:chOff x="0" y="0"/>
            <a:chExt cx="359566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9566" cy="812800"/>
            </a:xfrm>
            <a:custGeom>
              <a:avLst/>
              <a:gdLst/>
              <a:ahLst/>
              <a:cxnLst/>
              <a:rect l="l" t="t" r="r" b="b"/>
              <a:pathLst>
                <a:path w="359566" h="812800">
                  <a:moveTo>
                    <a:pt x="179783" y="0"/>
                  </a:moveTo>
                  <a:cubicBezTo>
                    <a:pt x="80492" y="0"/>
                    <a:pt x="0" y="181951"/>
                    <a:pt x="0" y="406400"/>
                  </a:cubicBezTo>
                  <a:cubicBezTo>
                    <a:pt x="0" y="630849"/>
                    <a:pt x="80492" y="812800"/>
                    <a:pt x="179783" y="812800"/>
                  </a:cubicBezTo>
                  <a:cubicBezTo>
                    <a:pt x="279074" y="812800"/>
                    <a:pt x="359566" y="630849"/>
                    <a:pt x="359566" y="406400"/>
                  </a:cubicBezTo>
                  <a:cubicBezTo>
                    <a:pt x="359566" y="181951"/>
                    <a:pt x="279074" y="0"/>
                    <a:pt x="1797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33709" y="19050"/>
              <a:ext cx="292147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270064" y="6819093"/>
            <a:ext cx="564939" cy="1277047"/>
            <a:chOff x="0" y="0"/>
            <a:chExt cx="359566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9566" cy="812800"/>
            </a:xfrm>
            <a:custGeom>
              <a:avLst/>
              <a:gdLst/>
              <a:ahLst/>
              <a:cxnLst/>
              <a:rect l="l" t="t" r="r" b="b"/>
              <a:pathLst>
                <a:path w="359566" h="812800">
                  <a:moveTo>
                    <a:pt x="179783" y="0"/>
                  </a:moveTo>
                  <a:cubicBezTo>
                    <a:pt x="80492" y="0"/>
                    <a:pt x="0" y="181951"/>
                    <a:pt x="0" y="406400"/>
                  </a:cubicBezTo>
                  <a:cubicBezTo>
                    <a:pt x="0" y="630849"/>
                    <a:pt x="80492" y="812800"/>
                    <a:pt x="179783" y="812800"/>
                  </a:cubicBezTo>
                  <a:cubicBezTo>
                    <a:pt x="279074" y="812800"/>
                    <a:pt x="359566" y="630849"/>
                    <a:pt x="359566" y="406400"/>
                  </a:cubicBezTo>
                  <a:cubicBezTo>
                    <a:pt x="359566" y="181951"/>
                    <a:pt x="279074" y="0"/>
                    <a:pt x="1797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33709" y="19050"/>
              <a:ext cx="292147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499407" y="921534"/>
            <a:ext cx="8211491" cy="4464321"/>
          </a:xfrm>
          <a:custGeom>
            <a:avLst/>
            <a:gdLst/>
            <a:ahLst/>
            <a:cxnLst/>
            <a:rect l="l" t="t" r="r" b="b"/>
            <a:pathLst>
              <a:path w="8211491" h="4464321">
                <a:moveTo>
                  <a:pt x="0" y="0"/>
                </a:moveTo>
                <a:lnTo>
                  <a:pt x="8211491" y="0"/>
                </a:lnTo>
                <a:lnTo>
                  <a:pt x="8211491" y="4464322"/>
                </a:lnTo>
                <a:lnTo>
                  <a:pt x="0" y="4464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394" b="-389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77102" y="5701739"/>
            <a:ext cx="8173647" cy="4436030"/>
          </a:xfrm>
          <a:custGeom>
            <a:avLst/>
            <a:gdLst/>
            <a:ahLst/>
            <a:cxnLst/>
            <a:rect l="l" t="t" r="r" b="b"/>
            <a:pathLst>
              <a:path w="8173647" h="4436030">
                <a:moveTo>
                  <a:pt x="0" y="0"/>
                </a:moveTo>
                <a:lnTo>
                  <a:pt x="8173647" y="0"/>
                </a:lnTo>
                <a:lnTo>
                  <a:pt x="8173647" y="4436029"/>
                </a:lnTo>
                <a:lnTo>
                  <a:pt x="0" y="44360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344" r="-477" b="-4116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511013" y="5663497"/>
            <a:ext cx="8130916" cy="4474271"/>
          </a:xfrm>
          <a:custGeom>
            <a:avLst/>
            <a:gdLst/>
            <a:ahLst/>
            <a:cxnLst/>
            <a:rect l="l" t="t" r="r" b="b"/>
            <a:pathLst>
              <a:path w="8130916" h="4474271">
                <a:moveTo>
                  <a:pt x="0" y="0"/>
                </a:moveTo>
                <a:lnTo>
                  <a:pt x="8130916" y="0"/>
                </a:lnTo>
                <a:lnTo>
                  <a:pt x="8130916" y="4474271"/>
                </a:lnTo>
                <a:lnTo>
                  <a:pt x="0" y="44742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664" r="-1171" b="-4499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77102" y="902414"/>
            <a:ext cx="8209021" cy="4464321"/>
          </a:xfrm>
          <a:custGeom>
            <a:avLst/>
            <a:gdLst/>
            <a:ahLst/>
            <a:cxnLst/>
            <a:rect l="l" t="t" r="r" b="b"/>
            <a:pathLst>
              <a:path w="8209021" h="4464321">
                <a:moveTo>
                  <a:pt x="0" y="0"/>
                </a:moveTo>
                <a:lnTo>
                  <a:pt x="8209021" y="0"/>
                </a:lnTo>
                <a:lnTo>
                  <a:pt x="8209021" y="4464321"/>
                </a:lnTo>
                <a:lnTo>
                  <a:pt x="0" y="4464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752" b="-4507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5058995" y="1546721"/>
            <a:ext cx="411472" cy="1986682"/>
            <a:chOff x="0" y="0"/>
            <a:chExt cx="168343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343" cy="812800"/>
            </a:xfrm>
            <a:custGeom>
              <a:avLst/>
              <a:gdLst/>
              <a:ahLst/>
              <a:cxnLst/>
              <a:rect l="l" t="t" r="r" b="b"/>
              <a:pathLst>
                <a:path w="168343" h="812800">
                  <a:moveTo>
                    <a:pt x="84172" y="0"/>
                  </a:moveTo>
                  <a:cubicBezTo>
                    <a:pt x="37685" y="0"/>
                    <a:pt x="0" y="181951"/>
                    <a:pt x="0" y="406400"/>
                  </a:cubicBezTo>
                  <a:cubicBezTo>
                    <a:pt x="0" y="630849"/>
                    <a:pt x="37685" y="812800"/>
                    <a:pt x="84172" y="812800"/>
                  </a:cubicBezTo>
                  <a:cubicBezTo>
                    <a:pt x="130658" y="812800"/>
                    <a:pt x="168343" y="630849"/>
                    <a:pt x="168343" y="406400"/>
                  </a:cubicBezTo>
                  <a:cubicBezTo>
                    <a:pt x="168343" y="181951"/>
                    <a:pt x="130658" y="0"/>
                    <a:pt x="841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15782" y="19050"/>
              <a:ext cx="136779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585206" y="-225425"/>
            <a:ext cx="3117588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Outliers ?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1668225" y="3150124"/>
            <a:ext cx="416951" cy="1277047"/>
            <a:chOff x="0" y="0"/>
            <a:chExt cx="265376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5376" cy="812800"/>
            </a:xfrm>
            <a:custGeom>
              <a:avLst/>
              <a:gdLst/>
              <a:ahLst/>
              <a:cxnLst/>
              <a:rect l="l" t="t" r="r" b="b"/>
              <a:pathLst>
                <a:path w="265376" h="812800">
                  <a:moveTo>
                    <a:pt x="132688" y="0"/>
                  </a:moveTo>
                  <a:cubicBezTo>
                    <a:pt x="59406" y="0"/>
                    <a:pt x="0" y="181951"/>
                    <a:pt x="0" y="406400"/>
                  </a:cubicBezTo>
                  <a:cubicBezTo>
                    <a:pt x="0" y="630849"/>
                    <a:pt x="59406" y="812800"/>
                    <a:pt x="132688" y="812800"/>
                  </a:cubicBezTo>
                  <a:cubicBezTo>
                    <a:pt x="205969" y="812800"/>
                    <a:pt x="265376" y="630849"/>
                    <a:pt x="265376" y="406400"/>
                  </a:cubicBezTo>
                  <a:cubicBezTo>
                    <a:pt x="265376" y="181951"/>
                    <a:pt x="205969" y="0"/>
                    <a:pt x="13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24879" y="19050"/>
              <a:ext cx="215618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309253" y="2025897"/>
            <a:ext cx="488290" cy="1701615"/>
            <a:chOff x="0" y="0"/>
            <a:chExt cx="233239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3239" cy="812800"/>
            </a:xfrm>
            <a:custGeom>
              <a:avLst/>
              <a:gdLst/>
              <a:ahLst/>
              <a:cxnLst/>
              <a:rect l="l" t="t" r="r" b="b"/>
              <a:pathLst>
                <a:path w="233239" h="812800">
                  <a:moveTo>
                    <a:pt x="116619" y="0"/>
                  </a:moveTo>
                  <a:cubicBezTo>
                    <a:pt x="52212" y="0"/>
                    <a:pt x="0" y="181951"/>
                    <a:pt x="0" y="406400"/>
                  </a:cubicBezTo>
                  <a:cubicBezTo>
                    <a:pt x="0" y="630849"/>
                    <a:pt x="52212" y="812800"/>
                    <a:pt x="116619" y="812800"/>
                  </a:cubicBezTo>
                  <a:cubicBezTo>
                    <a:pt x="181026" y="812800"/>
                    <a:pt x="233239" y="630849"/>
                    <a:pt x="233239" y="406400"/>
                  </a:cubicBezTo>
                  <a:cubicBezTo>
                    <a:pt x="233239" y="181951"/>
                    <a:pt x="181026" y="0"/>
                    <a:pt x="1166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21866" y="19050"/>
              <a:ext cx="189506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830983" y="7058882"/>
            <a:ext cx="480580" cy="1086352"/>
            <a:chOff x="0" y="0"/>
            <a:chExt cx="359566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59566" cy="812800"/>
            </a:xfrm>
            <a:custGeom>
              <a:avLst/>
              <a:gdLst/>
              <a:ahLst/>
              <a:cxnLst/>
              <a:rect l="l" t="t" r="r" b="b"/>
              <a:pathLst>
                <a:path w="359566" h="812800">
                  <a:moveTo>
                    <a:pt x="179783" y="0"/>
                  </a:moveTo>
                  <a:cubicBezTo>
                    <a:pt x="80492" y="0"/>
                    <a:pt x="0" y="181951"/>
                    <a:pt x="0" y="406400"/>
                  </a:cubicBezTo>
                  <a:cubicBezTo>
                    <a:pt x="0" y="630849"/>
                    <a:pt x="80492" y="812800"/>
                    <a:pt x="179783" y="812800"/>
                  </a:cubicBezTo>
                  <a:cubicBezTo>
                    <a:pt x="279074" y="812800"/>
                    <a:pt x="359566" y="630849"/>
                    <a:pt x="359566" y="406400"/>
                  </a:cubicBezTo>
                  <a:cubicBezTo>
                    <a:pt x="359566" y="181951"/>
                    <a:pt x="279074" y="0"/>
                    <a:pt x="1797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33709" y="19050"/>
              <a:ext cx="292147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566292" y="5858639"/>
            <a:ext cx="518883" cy="2400486"/>
            <a:chOff x="0" y="0"/>
            <a:chExt cx="17569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75693" cy="812800"/>
            </a:xfrm>
            <a:custGeom>
              <a:avLst/>
              <a:gdLst/>
              <a:ahLst/>
              <a:cxnLst/>
              <a:rect l="l" t="t" r="r" b="b"/>
              <a:pathLst>
                <a:path w="175693" h="812800">
                  <a:moveTo>
                    <a:pt x="87846" y="0"/>
                  </a:moveTo>
                  <a:cubicBezTo>
                    <a:pt x="39330" y="0"/>
                    <a:pt x="0" y="181951"/>
                    <a:pt x="0" y="406400"/>
                  </a:cubicBezTo>
                  <a:cubicBezTo>
                    <a:pt x="0" y="630849"/>
                    <a:pt x="39330" y="812800"/>
                    <a:pt x="87846" y="812800"/>
                  </a:cubicBezTo>
                  <a:cubicBezTo>
                    <a:pt x="136363" y="812800"/>
                    <a:pt x="175693" y="630849"/>
                    <a:pt x="175693" y="406400"/>
                  </a:cubicBezTo>
                  <a:cubicBezTo>
                    <a:pt x="175693" y="181951"/>
                    <a:pt x="136363" y="0"/>
                    <a:pt x="878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16471" y="19050"/>
              <a:ext cx="14275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788803" y="3013011"/>
            <a:ext cx="564939" cy="1638957"/>
            <a:chOff x="0" y="0"/>
            <a:chExt cx="359566" cy="104314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59566" cy="1043144"/>
            </a:xfrm>
            <a:custGeom>
              <a:avLst/>
              <a:gdLst/>
              <a:ahLst/>
              <a:cxnLst/>
              <a:rect l="l" t="t" r="r" b="b"/>
              <a:pathLst>
                <a:path w="359566" h="1043144">
                  <a:moveTo>
                    <a:pt x="179783" y="0"/>
                  </a:moveTo>
                  <a:cubicBezTo>
                    <a:pt x="80492" y="0"/>
                    <a:pt x="0" y="233516"/>
                    <a:pt x="0" y="521572"/>
                  </a:cubicBezTo>
                  <a:cubicBezTo>
                    <a:pt x="0" y="809628"/>
                    <a:pt x="80492" y="1043144"/>
                    <a:pt x="179783" y="1043144"/>
                  </a:cubicBezTo>
                  <a:cubicBezTo>
                    <a:pt x="279074" y="1043144"/>
                    <a:pt x="359566" y="809628"/>
                    <a:pt x="359566" y="521572"/>
                  </a:cubicBezTo>
                  <a:cubicBezTo>
                    <a:pt x="359566" y="233516"/>
                    <a:pt x="279074" y="0"/>
                    <a:pt x="1797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33709" y="40645"/>
              <a:ext cx="292147" cy="904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266834" y="2472937"/>
            <a:ext cx="477835" cy="1080149"/>
            <a:chOff x="0" y="0"/>
            <a:chExt cx="359566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59566" cy="812800"/>
            </a:xfrm>
            <a:custGeom>
              <a:avLst/>
              <a:gdLst/>
              <a:ahLst/>
              <a:cxnLst/>
              <a:rect l="l" t="t" r="r" b="b"/>
              <a:pathLst>
                <a:path w="359566" h="812800">
                  <a:moveTo>
                    <a:pt x="179783" y="0"/>
                  </a:moveTo>
                  <a:cubicBezTo>
                    <a:pt x="80492" y="0"/>
                    <a:pt x="0" y="181951"/>
                    <a:pt x="0" y="406400"/>
                  </a:cubicBezTo>
                  <a:cubicBezTo>
                    <a:pt x="0" y="630849"/>
                    <a:pt x="80492" y="812800"/>
                    <a:pt x="179783" y="812800"/>
                  </a:cubicBezTo>
                  <a:cubicBezTo>
                    <a:pt x="279074" y="812800"/>
                    <a:pt x="359566" y="630849"/>
                    <a:pt x="359566" y="406400"/>
                  </a:cubicBezTo>
                  <a:cubicBezTo>
                    <a:pt x="359566" y="181951"/>
                    <a:pt x="279074" y="0"/>
                    <a:pt x="1797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33709" y="19050"/>
              <a:ext cx="292147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3690647" y="525776"/>
            <a:ext cx="1981931" cy="38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7"/>
              </a:lnSpc>
              <a:spcBef>
                <a:spcPct val="0"/>
              </a:spcBef>
            </a:pPr>
            <a:r>
              <a:rPr lang="en-US" sz="2283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Gamma Ray Log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964819" y="522277"/>
            <a:ext cx="3292272" cy="38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7"/>
              </a:lnSpc>
              <a:spcBef>
                <a:spcPct val="0"/>
              </a:spcBef>
            </a:pPr>
            <a:r>
              <a:rPr lang="en-US" sz="2283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NPHI-DPHI Difference Log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162221" y="5328635"/>
            <a:ext cx="3042419" cy="38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7"/>
              </a:lnSpc>
              <a:spcBef>
                <a:spcPct val="0"/>
              </a:spcBef>
            </a:pPr>
            <a:r>
              <a:rPr lang="en-US" sz="2283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Induction Resistivity Log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902381" y="5328635"/>
            <a:ext cx="1417149" cy="38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7"/>
              </a:lnSpc>
              <a:spcBef>
                <a:spcPct val="0"/>
              </a:spcBef>
            </a:pPr>
            <a:r>
              <a:rPr lang="en-US" sz="2283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PHIND Log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0" y="9871075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205311" y="9995852"/>
            <a:ext cx="187737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Fig:  Half violin plot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-114300" y="-280537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95105" y="1731231"/>
            <a:ext cx="14809787" cy="8396825"/>
          </a:xfrm>
          <a:custGeom>
            <a:avLst/>
            <a:gdLst/>
            <a:ahLst/>
            <a:cxnLst/>
            <a:rect l="l" t="t" r="r" b="b"/>
            <a:pathLst>
              <a:path w="14809787" h="8396825">
                <a:moveTo>
                  <a:pt x="0" y="0"/>
                </a:moveTo>
                <a:lnTo>
                  <a:pt x="14809787" y="0"/>
                </a:lnTo>
                <a:lnTo>
                  <a:pt x="14809787" y="8396825"/>
                </a:lnTo>
                <a:lnTo>
                  <a:pt x="0" y="8396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940" r="-42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870735" y="-82550"/>
            <a:ext cx="6546529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Outlier Identification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6221" y="2275666"/>
            <a:ext cx="2847002" cy="543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66"/>
              </a:lnSpc>
              <a:spcBef>
                <a:spcPct val="0"/>
              </a:spcBef>
            </a:pPr>
            <a:r>
              <a:rPr lang="en-US" sz="3190" b="1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Well - LUKE G 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6221" y="4218168"/>
            <a:ext cx="2847002" cy="3347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6"/>
              </a:lnSpc>
            </a:pPr>
            <a:r>
              <a:rPr lang="en-US" sz="3190" b="1" dirty="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Whisker Length:</a:t>
            </a:r>
          </a:p>
          <a:p>
            <a:pPr algn="l">
              <a:lnSpc>
                <a:spcPts val="4466"/>
              </a:lnSpc>
            </a:pPr>
            <a:r>
              <a:rPr lang="en-US" sz="319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 : 2.8</a:t>
            </a:r>
          </a:p>
          <a:p>
            <a:pPr algn="l">
              <a:lnSpc>
                <a:spcPts val="4466"/>
              </a:lnSpc>
            </a:pPr>
            <a:r>
              <a:rPr lang="en-US" sz="319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ILD_log10 : 1.5</a:t>
            </a:r>
          </a:p>
          <a:p>
            <a:pPr algn="l">
              <a:lnSpc>
                <a:spcPts val="4466"/>
              </a:lnSpc>
            </a:pPr>
            <a:r>
              <a:rPr lang="en-US" sz="319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DeltaPHI</a:t>
            </a:r>
            <a:r>
              <a:rPr lang="en-US" sz="319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: 2.5</a:t>
            </a:r>
          </a:p>
          <a:p>
            <a:pPr algn="l">
              <a:lnSpc>
                <a:spcPts val="4466"/>
              </a:lnSpc>
            </a:pPr>
            <a:r>
              <a:rPr lang="en-US" sz="319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PHIND : 2.2</a:t>
            </a:r>
          </a:p>
          <a:p>
            <a:pPr marL="0" lvl="0" indent="0" algn="l">
              <a:lnSpc>
                <a:spcPts val="4466"/>
              </a:lnSpc>
              <a:spcBef>
                <a:spcPct val="0"/>
              </a:spcBef>
            </a:pPr>
            <a:r>
              <a:rPr lang="en-US" sz="319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 : 2.6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248395" y="3100132"/>
            <a:ext cx="944822" cy="1606929"/>
            <a:chOff x="0" y="0"/>
            <a:chExt cx="691463" cy="11760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1463" cy="1176021"/>
            </a:xfrm>
            <a:custGeom>
              <a:avLst/>
              <a:gdLst/>
              <a:ahLst/>
              <a:cxnLst/>
              <a:rect l="l" t="t" r="r" b="b"/>
              <a:pathLst>
                <a:path w="691463" h="1176021">
                  <a:moveTo>
                    <a:pt x="345731" y="0"/>
                  </a:moveTo>
                  <a:cubicBezTo>
                    <a:pt x="154789" y="0"/>
                    <a:pt x="0" y="263261"/>
                    <a:pt x="0" y="588011"/>
                  </a:cubicBezTo>
                  <a:cubicBezTo>
                    <a:pt x="0" y="912760"/>
                    <a:pt x="154789" y="1176021"/>
                    <a:pt x="345731" y="1176021"/>
                  </a:cubicBezTo>
                  <a:cubicBezTo>
                    <a:pt x="536673" y="1176021"/>
                    <a:pt x="691463" y="912760"/>
                    <a:pt x="691463" y="588011"/>
                  </a:cubicBezTo>
                  <a:cubicBezTo>
                    <a:pt x="691463" y="263261"/>
                    <a:pt x="536673" y="0"/>
                    <a:pt x="3457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69A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64825" y="53102"/>
              <a:ext cx="561813" cy="1012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26705" y="8454836"/>
            <a:ext cx="944822" cy="1606929"/>
            <a:chOff x="0" y="0"/>
            <a:chExt cx="691463" cy="11760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1463" cy="1176021"/>
            </a:xfrm>
            <a:custGeom>
              <a:avLst/>
              <a:gdLst/>
              <a:ahLst/>
              <a:cxnLst/>
              <a:rect l="l" t="t" r="r" b="b"/>
              <a:pathLst>
                <a:path w="691463" h="1176021">
                  <a:moveTo>
                    <a:pt x="345731" y="0"/>
                  </a:moveTo>
                  <a:cubicBezTo>
                    <a:pt x="154789" y="0"/>
                    <a:pt x="0" y="263261"/>
                    <a:pt x="0" y="588011"/>
                  </a:cubicBezTo>
                  <a:cubicBezTo>
                    <a:pt x="0" y="912760"/>
                    <a:pt x="154789" y="1176021"/>
                    <a:pt x="345731" y="1176021"/>
                  </a:cubicBezTo>
                  <a:cubicBezTo>
                    <a:pt x="536673" y="1176021"/>
                    <a:pt x="691463" y="912760"/>
                    <a:pt x="691463" y="588011"/>
                  </a:cubicBezTo>
                  <a:cubicBezTo>
                    <a:pt x="691463" y="263261"/>
                    <a:pt x="536673" y="0"/>
                    <a:pt x="3457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69A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64825" y="53102"/>
              <a:ext cx="561813" cy="1012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55176" y="8680071"/>
            <a:ext cx="944822" cy="1606929"/>
            <a:chOff x="0" y="0"/>
            <a:chExt cx="691463" cy="11760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1463" cy="1176021"/>
            </a:xfrm>
            <a:custGeom>
              <a:avLst/>
              <a:gdLst/>
              <a:ahLst/>
              <a:cxnLst/>
              <a:rect l="l" t="t" r="r" b="b"/>
              <a:pathLst>
                <a:path w="691463" h="1176021">
                  <a:moveTo>
                    <a:pt x="345731" y="0"/>
                  </a:moveTo>
                  <a:cubicBezTo>
                    <a:pt x="154789" y="0"/>
                    <a:pt x="0" y="263261"/>
                    <a:pt x="0" y="588011"/>
                  </a:cubicBezTo>
                  <a:cubicBezTo>
                    <a:pt x="0" y="912760"/>
                    <a:pt x="154789" y="1176021"/>
                    <a:pt x="345731" y="1176021"/>
                  </a:cubicBezTo>
                  <a:cubicBezTo>
                    <a:pt x="536673" y="1176021"/>
                    <a:pt x="691463" y="912760"/>
                    <a:pt x="691463" y="588011"/>
                  </a:cubicBezTo>
                  <a:cubicBezTo>
                    <a:pt x="691463" y="263261"/>
                    <a:pt x="536673" y="0"/>
                    <a:pt x="3457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69A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64825" y="53102"/>
              <a:ext cx="561813" cy="1012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55176" y="5268464"/>
            <a:ext cx="944822" cy="1606929"/>
            <a:chOff x="0" y="0"/>
            <a:chExt cx="691463" cy="117602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1463" cy="1176021"/>
            </a:xfrm>
            <a:custGeom>
              <a:avLst/>
              <a:gdLst/>
              <a:ahLst/>
              <a:cxnLst/>
              <a:rect l="l" t="t" r="r" b="b"/>
              <a:pathLst>
                <a:path w="691463" h="1176021">
                  <a:moveTo>
                    <a:pt x="345731" y="0"/>
                  </a:moveTo>
                  <a:cubicBezTo>
                    <a:pt x="154789" y="0"/>
                    <a:pt x="0" y="263261"/>
                    <a:pt x="0" y="588011"/>
                  </a:cubicBezTo>
                  <a:cubicBezTo>
                    <a:pt x="0" y="912760"/>
                    <a:pt x="154789" y="1176021"/>
                    <a:pt x="345731" y="1176021"/>
                  </a:cubicBezTo>
                  <a:cubicBezTo>
                    <a:pt x="536673" y="1176021"/>
                    <a:pt x="691463" y="912760"/>
                    <a:pt x="691463" y="588011"/>
                  </a:cubicBezTo>
                  <a:cubicBezTo>
                    <a:pt x="691463" y="263261"/>
                    <a:pt x="536673" y="0"/>
                    <a:pt x="3457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69A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64825" y="53102"/>
              <a:ext cx="561813" cy="1012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672351" y="2296668"/>
            <a:ext cx="944822" cy="1606929"/>
            <a:chOff x="0" y="0"/>
            <a:chExt cx="691463" cy="117602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1463" cy="1176021"/>
            </a:xfrm>
            <a:custGeom>
              <a:avLst/>
              <a:gdLst/>
              <a:ahLst/>
              <a:cxnLst/>
              <a:rect l="l" t="t" r="r" b="b"/>
              <a:pathLst>
                <a:path w="691463" h="1176021">
                  <a:moveTo>
                    <a:pt x="345731" y="0"/>
                  </a:moveTo>
                  <a:cubicBezTo>
                    <a:pt x="154789" y="0"/>
                    <a:pt x="0" y="263261"/>
                    <a:pt x="0" y="588011"/>
                  </a:cubicBezTo>
                  <a:cubicBezTo>
                    <a:pt x="0" y="912760"/>
                    <a:pt x="154789" y="1176021"/>
                    <a:pt x="345731" y="1176021"/>
                  </a:cubicBezTo>
                  <a:cubicBezTo>
                    <a:pt x="536673" y="1176021"/>
                    <a:pt x="691463" y="912760"/>
                    <a:pt x="691463" y="588011"/>
                  </a:cubicBezTo>
                  <a:cubicBezTo>
                    <a:pt x="691463" y="263261"/>
                    <a:pt x="536673" y="0"/>
                    <a:pt x="3457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69A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64825" y="53102"/>
              <a:ext cx="561813" cy="1012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565808" y="9955655"/>
            <a:ext cx="1911192" cy="298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i="1" dirty="0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Fig:  Basic logs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-114300" y="-280537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63223" y="1705729"/>
            <a:ext cx="14896940" cy="8429997"/>
          </a:xfrm>
          <a:custGeom>
            <a:avLst/>
            <a:gdLst/>
            <a:ahLst/>
            <a:cxnLst/>
            <a:rect l="l" t="t" r="r" b="b"/>
            <a:pathLst>
              <a:path w="14896940" h="8429997">
                <a:moveTo>
                  <a:pt x="0" y="0"/>
                </a:moveTo>
                <a:lnTo>
                  <a:pt x="14896940" y="0"/>
                </a:lnTo>
                <a:lnTo>
                  <a:pt x="14896940" y="8429996"/>
                </a:lnTo>
                <a:lnTo>
                  <a:pt x="0" y="8429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92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06271" y="-139700"/>
            <a:ext cx="6475459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Outlier Identification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6221" y="2275666"/>
            <a:ext cx="2971699" cy="543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66"/>
              </a:lnSpc>
              <a:spcBef>
                <a:spcPct val="0"/>
              </a:spcBef>
            </a:pPr>
            <a:r>
              <a:rPr lang="en-US" sz="3190" b="1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Well - SHANKLE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6221" y="4218168"/>
            <a:ext cx="2847002" cy="3347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6"/>
              </a:lnSpc>
            </a:pPr>
            <a:r>
              <a:rPr lang="en-US" sz="3190" b="1" dirty="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Whisker Length:</a:t>
            </a:r>
          </a:p>
          <a:p>
            <a:pPr algn="l">
              <a:lnSpc>
                <a:spcPts val="4466"/>
              </a:lnSpc>
            </a:pPr>
            <a:r>
              <a:rPr lang="en-US" sz="319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 : 3.5</a:t>
            </a:r>
          </a:p>
          <a:p>
            <a:pPr algn="l">
              <a:lnSpc>
                <a:spcPts val="4466"/>
              </a:lnSpc>
            </a:pPr>
            <a:r>
              <a:rPr lang="en-US" sz="319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ILD_log10 : 1.5</a:t>
            </a:r>
          </a:p>
          <a:p>
            <a:pPr algn="l">
              <a:lnSpc>
                <a:spcPts val="4466"/>
              </a:lnSpc>
            </a:pPr>
            <a:r>
              <a:rPr lang="en-US" sz="319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DeltaPHI</a:t>
            </a:r>
            <a:r>
              <a:rPr lang="en-US" sz="319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: 2.4</a:t>
            </a:r>
          </a:p>
          <a:p>
            <a:pPr algn="l">
              <a:lnSpc>
                <a:spcPts val="4466"/>
              </a:lnSpc>
            </a:pPr>
            <a:r>
              <a:rPr lang="en-US" sz="319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PHIND : 2.6</a:t>
            </a:r>
          </a:p>
          <a:p>
            <a:pPr marL="0" lvl="0" indent="0" algn="l">
              <a:lnSpc>
                <a:spcPts val="4466"/>
              </a:lnSpc>
              <a:spcBef>
                <a:spcPct val="0"/>
              </a:spcBef>
            </a:pPr>
            <a:r>
              <a:rPr lang="en-US" sz="319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 : 1.5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545666" y="3222693"/>
            <a:ext cx="1201805" cy="2493403"/>
            <a:chOff x="0" y="0"/>
            <a:chExt cx="691463" cy="14345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1463" cy="1434588"/>
            </a:xfrm>
            <a:custGeom>
              <a:avLst/>
              <a:gdLst/>
              <a:ahLst/>
              <a:cxnLst/>
              <a:rect l="l" t="t" r="r" b="b"/>
              <a:pathLst>
                <a:path w="691463" h="1434588">
                  <a:moveTo>
                    <a:pt x="345731" y="0"/>
                  </a:moveTo>
                  <a:cubicBezTo>
                    <a:pt x="154789" y="0"/>
                    <a:pt x="0" y="321143"/>
                    <a:pt x="0" y="717294"/>
                  </a:cubicBezTo>
                  <a:cubicBezTo>
                    <a:pt x="0" y="1113444"/>
                    <a:pt x="154789" y="1434588"/>
                    <a:pt x="345731" y="1434588"/>
                  </a:cubicBezTo>
                  <a:cubicBezTo>
                    <a:pt x="536673" y="1434588"/>
                    <a:pt x="691463" y="1113444"/>
                    <a:pt x="691463" y="717294"/>
                  </a:cubicBezTo>
                  <a:cubicBezTo>
                    <a:pt x="691463" y="321143"/>
                    <a:pt x="536673" y="0"/>
                    <a:pt x="3457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69A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64825" y="77343"/>
              <a:ext cx="561813" cy="1222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420950" y="6344849"/>
            <a:ext cx="822528" cy="1528928"/>
            <a:chOff x="0" y="0"/>
            <a:chExt cx="771774" cy="14345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71774" cy="1434588"/>
            </a:xfrm>
            <a:custGeom>
              <a:avLst/>
              <a:gdLst/>
              <a:ahLst/>
              <a:cxnLst/>
              <a:rect l="l" t="t" r="r" b="b"/>
              <a:pathLst>
                <a:path w="771774" h="1434588">
                  <a:moveTo>
                    <a:pt x="385887" y="0"/>
                  </a:moveTo>
                  <a:cubicBezTo>
                    <a:pt x="172768" y="0"/>
                    <a:pt x="0" y="321143"/>
                    <a:pt x="0" y="717294"/>
                  </a:cubicBezTo>
                  <a:cubicBezTo>
                    <a:pt x="0" y="1113444"/>
                    <a:pt x="172768" y="1434588"/>
                    <a:pt x="385887" y="1434588"/>
                  </a:cubicBezTo>
                  <a:cubicBezTo>
                    <a:pt x="599007" y="1434588"/>
                    <a:pt x="771774" y="1113444"/>
                    <a:pt x="771774" y="717294"/>
                  </a:cubicBezTo>
                  <a:cubicBezTo>
                    <a:pt x="771774" y="321143"/>
                    <a:pt x="599007" y="0"/>
                    <a:pt x="3858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69A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2354" y="77343"/>
              <a:ext cx="627067" cy="1222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134345" y="2952516"/>
            <a:ext cx="925817" cy="1920807"/>
            <a:chOff x="0" y="0"/>
            <a:chExt cx="691463" cy="14345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1463" cy="1434588"/>
            </a:xfrm>
            <a:custGeom>
              <a:avLst/>
              <a:gdLst/>
              <a:ahLst/>
              <a:cxnLst/>
              <a:rect l="l" t="t" r="r" b="b"/>
              <a:pathLst>
                <a:path w="691463" h="1434588">
                  <a:moveTo>
                    <a:pt x="345731" y="0"/>
                  </a:moveTo>
                  <a:cubicBezTo>
                    <a:pt x="154789" y="0"/>
                    <a:pt x="0" y="321143"/>
                    <a:pt x="0" y="717294"/>
                  </a:cubicBezTo>
                  <a:cubicBezTo>
                    <a:pt x="0" y="1113444"/>
                    <a:pt x="154789" y="1434588"/>
                    <a:pt x="345731" y="1434588"/>
                  </a:cubicBezTo>
                  <a:cubicBezTo>
                    <a:pt x="536673" y="1434588"/>
                    <a:pt x="691463" y="1113444"/>
                    <a:pt x="691463" y="717294"/>
                  </a:cubicBezTo>
                  <a:cubicBezTo>
                    <a:pt x="691463" y="321143"/>
                    <a:pt x="536673" y="0"/>
                    <a:pt x="3457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69A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64825" y="77343"/>
              <a:ext cx="561813" cy="1222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134345" y="8907081"/>
            <a:ext cx="925817" cy="1379919"/>
            <a:chOff x="0" y="0"/>
            <a:chExt cx="962496" cy="14345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62496" cy="1434588"/>
            </a:xfrm>
            <a:custGeom>
              <a:avLst/>
              <a:gdLst/>
              <a:ahLst/>
              <a:cxnLst/>
              <a:rect l="l" t="t" r="r" b="b"/>
              <a:pathLst>
                <a:path w="962496" h="1434588">
                  <a:moveTo>
                    <a:pt x="481248" y="0"/>
                  </a:moveTo>
                  <a:cubicBezTo>
                    <a:pt x="215462" y="0"/>
                    <a:pt x="0" y="321143"/>
                    <a:pt x="0" y="717294"/>
                  </a:cubicBezTo>
                  <a:cubicBezTo>
                    <a:pt x="0" y="1113444"/>
                    <a:pt x="215462" y="1434588"/>
                    <a:pt x="481248" y="1434588"/>
                  </a:cubicBezTo>
                  <a:cubicBezTo>
                    <a:pt x="747034" y="1434588"/>
                    <a:pt x="962496" y="1113444"/>
                    <a:pt x="962496" y="717294"/>
                  </a:cubicBezTo>
                  <a:cubicBezTo>
                    <a:pt x="962496" y="321143"/>
                    <a:pt x="747034" y="0"/>
                    <a:pt x="4812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69A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90234" y="77343"/>
              <a:ext cx="782028" cy="1222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65808" y="9955654"/>
            <a:ext cx="2139792" cy="298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i="1" dirty="0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Fig:  Basic logs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0" y="0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62517" y="5800666"/>
            <a:ext cx="2578555" cy="1644542"/>
            <a:chOff x="0" y="0"/>
            <a:chExt cx="679126" cy="4331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9126" cy="433130"/>
            </a:xfrm>
            <a:custGeom>
              <a:avLst/>
              <a:gdLst/>
              <a:ahLst/>
              <a:cxnLst/>
              <a:rect l="l" t="t" r="r" b="b"/>
              <a:pathLst>
                <a:path w="679126" h="433130">
                  <a:moveTo>
                    <a:pt x="153124" y="0"/>
                  </a:moveTo>
                  <a:lnTo>
                    <a:pt x="526002" y="0"/>
                  </a:lnTo>
                  <a:cubicBezTo>
                    <a:pt x="610570" y="0"/>
                    <a:pt x="679126" y="68556"/>
                    <a:pt x="679126" y="153124"/>
                  </a:cubicBezTo>
                  <a:lnTo>
                    <a:pt x="679126" y="280007"/>
                  </a:lnTo>
                  <a:cubicBezTo>
                    <a:pt x="679126" y="320618"/>
                    <a:pt x="662993" y="359565"/>
                    <a:pt x="634277" y="388281"/>
                  </a:cubicBezTo>
                  <a:cubicBezTo>
                    <a:pt x="605560" y="416998"/>
                    <a:pt x="566613" y="433130"/>
                    <a:pt x="526002" y="433130"/>
                  </a:cubicBezTo>
                  <a:lnTo>
                    <a:pt x="153124" y="433130"/>
                  </a:lnTo>
                  <a:cubicBezTo>
                    <a:pt x="112513" y="433130"/>
                    <a:pt x="73565" y="416998"/>
                    <a:pt x="44849" y="388281"/>
                  </a:cubicBezTo>
                  <a:cubicBezTo>
                    <a:pt x="16133" y="359565"/>
                    <a:pt x="0" y="320618"/>
                    <a:pt x="0" y="280007"/>
                  </a:cubicBezTo>
                  <a:lnTo>
                    <a:pt x="0" y="153124"/>
                  </a:lnTo>
                  <a:cubicBezTo>
                    <a:pt x="0" y="112513"/>
                    <a:pt x="16133" y="73565"/>
                    <a:pt x="44849" y="44849"/>
                  </a:cubicBezTo>
                  <a:cubicBezTo>
                    <a:pt x="73565" y="16133"/>
                    <a:pt x="112513" y="0"/>
                    <a:pt x="153124" y="0"/>
                  </a:cubicBezTo>
                  <a:close/>
                </a:path>
              </a:pathLst>
            </a:custGeom>
            <a:solidFill>
              <a:srgbClr val="00069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679126" cy="490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INPUT DATA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13756" y="5800666"/>
            <a:ext cx="2575460" cy="1644542"/>
            <a:chOff x="0" y="0"/>
            <a:chExt cx="678310" cy="4331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8310" cy="433130"/>
            </a:xfrm>
            <a:custGeom>
              <a:avLst/>
              <a:gdLst/>
              <a:ahLst/>
              <a:cxnLst/>
              <a:rect l="l" t="t" r="r" b="b"/>
              <a:pathLst>
                <a:path w="678310" h="433130">
                  <a:moveTo>
                    <a:pt x="153308" y="0"/>
                  </a:moveTo>
                  <a:lnTo>
                    <a:pt x="525003" y="0"/>
                  </a:lnTo>
                  <a:cubicBezTo>
                    <a:pt x="609672" y="0"/>
                    <a:pt x="678310" y="68638"/>
                    <a:pt x="678310" y="153308"/>
                  </a:cubicBezTo>
                  <a:lnTo>
                    <a:pt x="678310" y="279823"/>
                  </a:lnTo>
                  <a:cubicBezTo>
                    <a:pt x="678310" y="364492"/>
                    <a:pt x="609672" y="433130"/>
                    <a:pt x="525003" y="433130"/>
                  </a:cubicBezTo>
                  <a:lnTo>
                    <a:pt x="153308" y="433130"/>
                  </a:lnTo>
                  <a:cubicBezTo>
                    <a:pt x="68638" y="433130"/>
                    <a:pt x="0" y="364492"/>
                    <a:pt x="0" y="279823"/>
                  </a:cubicBezTo>
                  <a:lnTo>
                    <a:pt x="0" y="153308"/>
                  </a:lnTo>
                  <a:cubicBezTo>
                    <a:pt x="0" y="68638"/>
                    <a:pt x="68638" y="0"/>
                    <a:pt x="153308" y="0"/>
                  </a:cubicBezTo>
                  <a:close/>
                </a:path>
              </a:pathLst>
            </a:custGeom>
            <a:solidFill>
              <a:srgbClr val="00069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678310" cy="490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DATA PREPARATION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271400" y="5800666"/>
            <a:ext cx="2520783" cy="1644542"/>
            <a:chOff x="0" y="0"/>
            <a:chExt cx="663910" cy="4331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3910" cy="433130"/>
            </a:xfrm>
            <a:custGeom>
              <a:avLst/>
              <a:gdLst/>
              <a:ahLst/>
              <a:cxnLst/>
              <a:rect l="l" t="t" r="r" b="b"/>
              <a:pathLst>
                <a:path w="663910" h="433130">
                  <a:moveTo>
                    <a:pt x="156633" y="0"/>
                  </a:moveTo>
                  <a:lnTo>
                    <a:pt x="507277" y="0"/>
                  </a:lnTo>
                  <a:cubicBezTo>
                    <a:pt x="548819" y="0"/>
                    <a:pt x="588659" y="16502"/>
                    <a:pt x="618033" y="45877"/>
                  </a:cubicBezTo>
                  <a:cubicBezTo>
                    <a:pt x="647408" y="75251"/>
                    <a:pt x="663910" y="115091"/>
                    <a:pt x="663910" y="156633"/>
                  </a:cubicBezTo>
                  <a:lnTo>
                    <a:pt x="663910" y="276497"/>
                  </a:lnTo>
                  <a:cubicBezTo>
                    <a:pt x="663910" y="318039"/>
                    <a:pt x="647408" y="357879"/>
                    <a:pt x="618033" y="387254"/>
                  </a:cubicBezTo>
                  <a:cubicBezTo>
                    <a:pt x="588659" y="416628"/>
                    <a:pt x="548819" y="433130"/>
                    <a:pt x="507277" y="433130"/>
                  </a:cubicBezTo>
                  <a:lnTo>
                    <a:pt x="156633" y="433130"/>
                  </a:lnTo>
                  <a:cubicBezTo>
                    <a:pt x="115091" y="433130"/>
                    <a:pt x="75251" y="416628"/>
                    <a:pt x="45877" y="387254"/>
                  </a:cubicBezTo>
                  <a:cubicBezTo>
                    <a:pt x="16502" y="357879"/>
                    <a:pt x="0" y="318039"/>
                    <a:pt x="0" y="276497"/>
                  </a:cubicBezTo>
                  <a:lnTo>
                    <a:pt x="0" y="156633"/>
                  </a:lnTo>
                  <a:cubicBezTo>
                    <a:pt x="0" y="115091"/>
                    <a:pt x="16502" y="75251"/>
                    <a:pt x="45877" y="45877"/>
                  </a:cubicBezTo>
                  <a:cubicBezTo>
                    <a:pt x="75251" y="16502"/>
                    <a:pt x="115091" y="0"/>
                    <a:pt x="156633" y="0"/>
                  </a:cubicBezTo>
                  <a:close/>
                </a:path>
              </a:pathLst>
            </a:custGeom>
            <a:solidFill>
              <a:srgbClr val="00069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663910" cy="490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MODEL SELECTION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465441" y="5800666"/>
            <a:ext cx="2479495" cy="1644542"/>
            <a:chOff x="0" y="0"/>
            <a:chExt cx="653036" cy="4331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53036" cy="433130"/>
            </a:xfrm>
            <a:custGeom>
              <a:avLst/>
              <a:gdLst/>
              <a:ahLst/>
              <a:cxnLst/>
              <a:rect l="l" t="t" r="r" b="b"/>
              <a:pathLst>
                <a:path w="653036" h="433130">
                  <a:moveTo>
                    <a:pt x="159241" y="0"/>
                  </a:moveTo>
                  <a:lnTo>
                    <a:pt x="493795" y="0"/>
                  </a:lnTo>
                  <a:cubicBezTo>
                    <a:pt x="536028" y="0"/>
                    <a:pt x="576532" y="16777"/>
                    <a:pt x="606395" y="46641"/>
                  </a:cubicBezTo>
                  <a:cubicBezTo>
                    <a:pt x="636259" y="76504"/>
                    <a:pt x="653036" y="117008"/>
                    <a:pt x="653036" y="159241"/>
                  </a:cubicBezTo>
                  <a:lnTo>
                    <a:pt x="653036" y="273889"/>
                  </a:lnTo>
                  <a:cubicBezTo>
                    <a:pt x="653036" y="361836"/>
                    <a:pt x="581741" y="433130"/>
                    <a:pt x="493795" y="433130"/>
                  </a:cubicBezTo>
                  <a:lnTo>
                    <a:pt x="159241" y="433130"/>
                  </a:lnTo>
                  <a:cubicBezTo>
                    <a:pt x="117008" y="433130"/>
                    <a:pt x="76504" y="416353"/>
                    <a:pt x="46641" y="386490"/>
                  </a:cubicBezTo>
                  <a:cubicBezTo>
                    <a:pt x="16777" y="356626"/>
                    <a:pt x="0" y="316123"/>
                    <a:pt x="0" y="273889"/>
                  </a:cubicBezTo>
                  <a:lnTo>
                    <a:pt x="0" y="159241"/>
                  </a:lnTo>
                  <a:cubicBezTo>
                    <a:pt x="0" y="117008"/>
                    <a:pt x="16777" y="76504"/>
                    <a:pt x="46641" y="46641"/>
                  </a:cubicBezTo>
                  <a:cubicBezTo>
                    <a:pt x="76504" y="16777"/>
                    <a:pt x="117008" y="0"/>
                    <a:pt x="159241" y="0"/>
                  </a:cubicBezTo>
                  <a:close/>
                </a:path>
              </a:pathLst>
            </a:custGeom>
            <a:solidFill>
              <a:srgbClr val="00069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653036" cy="490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DATA TRANSFORM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221162" y="5800666"/>
            <a:ext cx="2520783" cy="1644542"/>
            <a:chOff x="0" y="0"/>
            <a:chExt cx="663910" cy="4331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3910" cy="433130"/>
            </a:xfrm>
            <a:custGeom>
              <a:avLst/>
              <a:gdLst/>
              <a:ahLst/>
              <a:cxnLst/>
              <a:rect l="l" t="t" r="r" b="b"/>
              <a:pathLst>
                <a:path w="663910" h="433130">
                  <a:moveTo>
                    <a:pt x="156633" y="0"/>
                  </a:moveTo>
                  <a:lnTo>
                    <a:pt x="507277" y="0"/>
                  </a:lnTo>
                  <a:cubicBezTo>
                    <a:pt x="548819" y="0"/>
                    <a:pt x="588659" y="16502"/>
                    <a:pt x="618033" y="45877"/>
                  </a:cubicBezTo>
                  <a:cubicBezTo>
                    <a:pt x="647408" y="75251"/>
                    <a:pt x="663910" y="115091"/>
                    <a:pt x="663910" y="156633"/>
                  </a:cubicBezTo>
                  <a:lnTo>
                    <a:pt x="663910" y="276497"/>
                  </a:lnTo>
                  <a:cubicBezTo>
                    <a:pt x="663910" y="318039"/>
                    <a:pt x="647408" y="357879"/>
                    <a:pt x="618033" y="387254"/>
                  </a:cubicBezTo>
                  <a:cubicBezTo>
                    <a:pt x="588659" y="416628"/>
                    <a:pt x="548819" y="433130"/>
                    <a:pt x="507277" y="433130"/>
                  </a:cubicBezTo>
                  <a:lnTo>
                    <a:pt x="156633" y="433130"/>
                  </a:lnTo>
                  <a:cubicBezTo>
                    <a:pt x="115091" y="433130"/>
                    <a:pt x="75251" y="416628"/>
                    <a:pt x="45877" y="387254"/>
                  </a:cubicBezTo>
                  <a:cubicBezTo>
                    <a:pt x="16502" y="357879"/>
                    <a:pt x="0" y="318039"/>
                    <a:pt x="0" y="276497"/>
                  </a:cubicBezTo>
                  <a:lnTo>
                    <a:pt x="0" y="156633"/>
                  </a:lnTo>
                  <a:cubicBezTo>
                    <a:pt x="0" y="115091"/>
                    <a:pt x="16502" y="75251"/>
                    <a:pt x="45877" y="45877"/>
                  </a:cubicBezTo>
                  <a:cubicBezTo>
                    <a:pt x="75251" y="16502"/>
                    <a:pt x="115091" y="0"/>
                    <a:pt x="156633" y="0"/>
                  </a:cubicBezTo>
                  <a:close/>
                </a:path>
              </a:pathLst>
            </a:custGeom>
            <a:solidFill>
              <a:srgbClr val="00069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663910" cy="490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DATA PARTITION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47351" y="4610100"/>
            <a:ext cx="2718644" cy="796567"/>
            <a:chOff x="0" y="0"/>
            <a:chExt cx="716021" cy="20979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16021" cy="209795"/>
            </a:xfrm>
            <a:custGeom>
              <a:avLst/>
              <a:gdLst/>
              <a:ahLst/>
              <a:cxnLst/>
              <a:rect l="l" t="t" r="r" b="b"/>
              <a:pathLst>
                <a:path w="716021" h="209795">
                  <a:moveTo>
                    <a:pt x="0" y="0"/>
                  </a:moveTo>
                  <a:lnTo>
                    <a:pt x="716021" y="0"/>
                  </a:lnTo>
                  <a:lnTo>
                    <a:pt x="716021" y="209795"/>
                  </a:lnTo>
                  <a:lnTo>
                    <a:pt x="0" y="209795"/>
                  </a:lnTo>
                  <a:close/>
                </a:path>
              </a:pathLst>
            </a:custGeom>
            <a:solidFill>
              <a:srgbClr val="CBCBE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716021" cy="276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69A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ML MODELS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147351" y="5638741"/>
            <a:ext cx="2718644" cy="796567"/>
            <a:chOff x="0" y="0"/>
            <a:chExt cx="716021" cy="2097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16021" cy="209795"/>
            </a:xfrm>
            <a:custGeom>
              <a:avLst/>
              <a:gdLst/>
              <a:ahLst/>
              <a:cxnLst/>
              <a:rect l="l" t="t" r="r" b="b"/>
              <a:pathLst>
                <a:path w="716021" h="209795">
                  <a:moveTo>
                    <a:pt x="0" y="0"/>
                  </a:moveTo>
                  <a:lnTo>
                    <a:pt x="716021" y="0"/>
                  </a:lnTo>
                  <a:lnTo>
                    <a:pt x="716021" y="209795"/>
                  </a:lnTo>
                  <a:lnTo>
                    <a:pt x="0" y="209795"/>
                  </a:lnTo>
                  <a:close/>
                </a:path>
              </a:pathLst>
            </a:custGeom>
            <a:solidFill>
              <a:srgbClr val="8382D1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716021" cy="257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RANDOM FOREST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47351" y="6663908"/>
            <a:ext cx="2718644" cy="958215"/>
            <a:chOff x="0" y="0"/>
            <a:chExt cx="716021" cy="25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16021" cy="252369"/>
            </a:xfrm>
            <a:custGeom>
              <a:avLst/>
              <a:gdLst/>
              <a:ahLst/>
              <a:cxnLst/>
              <a:rect l="l" t="t" r="r" b="b"/>
              <a:pathLst>
                <a:path w="716021" h="252369">
                  <a:moveTo>
                    <a:pt x="0" y="0"/>
                  </a:moveTo>
                  <a:lnTo>
                    <a:pt x="716021" y="0"/>
                  </a:lnTo>
                  <a:lnTo>
                    <a:pt x="716021" y="252369"/>
                  </a:lnTo>
                  <a:lnTo>
                    <a:pt x="0" y="252369"/>
                  </a:lnTo>
                  <a:close/>
                </a:path>
              </a:pathLst>
            </a:custGeom>
            <a:solidFill>
              <a:srgbClr val="8382D1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716021" cy="299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GRADIENT BOOSTING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064774" y="-82550"/>
            <a:ext cx="1015845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Predicting Missing PE log values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2147351" y="7850723"/>
            <a:ext cx="2718644" cy="796567"/>
            <a:chOff x="0" y="0"/>
            <a:chExt cx="716021" cy="20979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16021" cy="209795"/>
            </a:xfrm>
            <a:custGeom>
              <a:avLst/>
              <a:gdLst/>
              <a:ahLst/>
              <a:cxnLst/>
              <a:rect l="l" t="t" r="r" b="b"/>
              <a:pathLst>
                <a:path w="716021" h="209795">
                  <a:moveTo>
                    <a:pt x="0" y="0"/>
                  </a:moveTo>
                  <a:lnTo>
                    <a:pt x="716021" y="0"/>
                  </a:lnTo>
                  <a:lnTo>
                    <a:pt x="716021" y="209795"/>
                  </a:lnTo>
                  <a:lnTo>
                    <a:pt x="0" y="209795"/>
                  </a:lnTo>
                  <a:close/>
                </a:path>
              </a:pathLst>
            </a:custGeom>
            <a:solidFill>
              <a:srgbClr val="8382D1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716021" cy="257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XG BOOST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629460" y="8667750"/>
            <a:ext cx="5029081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WORKFLOW FOR PE LOG PREDICTION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06679" y="1939579"/>
            <a:ext cx="16531792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Predicting missing PE values is crucial for accurate lithology and facies classification, enabling reliable reservoir characterization across all wells.</a:t>
            </a:r>
          </a:p>
          <a:p>
            <a:pPr algn="ctr">
              <a:lnSpc>
                <a:spcPts val="3919"/>
              </a:lnSpc>
            </a:pPr>
            <a:endParaRPr lang="en-US" sz="2799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35254" y="3230784"/>
            <a:ext cx="11555135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ctr">
              <a:lnSpc>
                <a:spcPts val="3639"/>
              </a:lnSpc>
              <a:buFont typeface="Arial"/>
              <a:buChar char="•"/>
            </a:pPr>
            <a:r>
              <a:rPr lang="en-US" sz="2599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Three wells without PE  logs are  ‘ALEXANDER D', 'KIMZEY A', and 'Recruit F9 '.</a:t>
            </a:r>
          </a:p>
          <a:p>
            <a:pPr algn="ctr">
              <a:lnSpc>
                <a:spcPts val="3639"/>
              </a:lnSpc>
            </a:pPr>
            <a:endParaRPr lang="en-US" sz="2599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34" name="AutoShape 34"/>
          <p:cNvSpPr/>
          <p:nvPr/>
        </p:nvSpPr>
        <p:spPr>
          <a:xfrm>
            <a:off x="8944937" y="6603887"/>
            <a:ext cx="29133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6189216" y="6663908"/>
            <a:ext cx="29133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3329152" y="6603887"/>
            <a:ext cx="29133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11779814" y="6644858"/>
            <a:ext cx="29133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4941964" y="6644858"/>
            <a:ext cx="29133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TextBox 39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0" y="0"/>
            <a:ext cx="2955570" cy="1252087"/>
          </a:xfrm>
          <a:custGeom>
            <a:avLst/>
            <a:gdLst/>
            <a:ahLst/>
            <a:cxnLst/>
            <a:rect l="l" t="t" r="r" b="b"/>
            <a:pathLst>
              <a:path w="2955570" h="1252087">
                <a:moveTo>
                  <a:pt x="2955570" y="0"/>
                </a:moveTo>
                <a:lnTo>
                  <a:pt x="0" y="0"/>
                </a:lnTo>
                <a:lnTo>
                  <a:pt x="0" y="1252087"/>
                </a:lnTo>
                <a:lnTo>
                  <a:pt x="2955570" y="1252087"/>
                </a:lnTo>
                <a:lnTo>
                  <a:pt x="2955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770" y="2781300"/>
            <a:ext cx="5382268" cy="1833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042" y="4597850"/>
            <a:ext cx="5235000" cy="1783655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4167992" y="6401890"/>
            <a:ext cx="3680070" cy="1048298"/>
          </a:xfrm>
          <a:custGeom>
            <a:avLst/>
            <a:gdLst/>
            <a:ahLst/>
            <a:cxnLst/>
            <a:rect l="l" t="t" r="r" b="b"/>
            <a:pathLst>
              <a:path w="3680070" h="1048298">
                <a:moveTo>
                  <a:pt x="0" y="0"/>
                </a:moveTo>
                <a:lnTo>
                  <a:pt x="3680070" y="0"/>
                </a:lnTo>
                <a:lnTo>
                  <a:pt x="3680070" y="1048298"/>
                </a:lnTo>
                <a:lnTo>
                  <a:pt x="0" y="10482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879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67992" y="7995740"/>
            <a:ext cx="7878097" cy="1321712"/>
          </a:xfrm>
          <a:custGeom>
            <a:avLst/>
            <a:gdLst/>
            <a:ahLst/>
            <a:cxnLst/>
            <a:rect l="l" t="t" r="r" b="b"/>
            <a:pathLst>
              <a:path w="7878097" h="1321712">
                <a:moveTo>
                  <a:pt x="0" y="0"/>
                </a:moveTo>
                <a:lnTo>
                  <a:pt x="7878097" y="0"/>
                </a:lnTo>
                <a:lnTo>
                  <a:pt x="7878097" y="1321712"/>
                </a:lnTo>
                <a:lnTo>
                  <a:pt x="0" y="1321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906484" y="-123825"/>
            <a:ext cx="6475033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i="1" dirty="0">
                <a:solidFill>
                  <a:srgbClr val="FF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Feature engineering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7974" y="1638300"/>
            <a:ext cx="1393059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2499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New features  like NPHI, PHID  Volume of shale </a:t>
            </a:r>
            <a:r>
              <a:rPr lang="en-US" sz="2499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a,nd</a:t>
            </a:r>
            <a:r>
              <a:rPr lang="en-US" sz="2499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Bulk density are added to the use for the training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2628900"/>
            <a:ext cx="1031857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249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PHID (Density Porosity), derived using PHIND and DeltaPHI from the dataset.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381500"/>
            <a:ext cx="786988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2499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NPHI(Neutron Porosity), derived using PHIND and </a:t>
            </a:r>
            <a:r>
              <a:rPr lang="en-US" sz="2499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DeltaPHI</a:t>
            </a:r>
            <a:endParaRPr lang="en-US" sz="2499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85850" y="5977075"/>
            <a:ext cx="2242273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249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Volume of shale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5727" y="7554415"/>
            <a:ext cx="2242273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2499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Bulk density       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9956800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1338</Words>
  <Application>Microsoft Office PowerPoint</Application>
  <PresentationFormat>Custom</PresentationFormat>
  <Paragraphs>336</Paragraphs>
  <Slides>29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Glacial Indifference Italics</vt:lpstr>
      <vt:lpstr>Glacial Indifference</vt:lpstr>
      <vt:lpstr>Calibri</vt:lpstr>
      <vt:lpstr>Cormorant Garamond Bold Italics</vt:lpstr>
      <vt:lpstr>Cormorant Garamond Bold</vt:lpstr>
      <vt:lpstr>Glacial Indifference Bold</vt:lpstr>
      <vt:lpstr>Canva Sans Bold</vt:lpstr>
      <vt:lpstr>Glacial Indifference Bold Italics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GPD510 Presentation</dc:title>
  <cp:lastModifiedBy>PRADYUT LAHA</cp:lastModifiedBy>
  <cp:revision>19</cp:revision>
  <dcterms:created xsi:type="dcterms:W3CDTF">2006-08-16T00:00:00Z</dcterms:created>
  <dcterms:modified xsi:type="dcterms:W3CDTF">2025-04-18T04:53:14Z</dcterms:modified>
  <dc:identifier>DAGk6XXuYyE</dc:identifier>
</cp:coreProperties>
</file>